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handoutMasterIdLst>
    <p:handoutMasterId r:id="rId5"/>
  </p:handoutMasterIdLst>
  <p:sldIdLst>
    <p:sldId id="261" r:id="rId2"/>
    <p:sldId id="262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119" userDrawn="1">
          <p15:clr>
            <a:srgbClr val="A4A3A4"/>
          </p15:clr>
        </p15:guide>
        <p15:guide id="4" pos="41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FB4"/>
    <a:srgbClr val="FFD1E0"/>
    <a:srgbClr val="FF9BBC"/>
    <a:srgbClr val="FFC9FF"/>
    <a:srgbClr val="F1D5FF"/>
    <a:srgbClr val="CC66FF"/>
    <a:srgbClr val="FF3300"/>
    <a:srgbClr val="D1F1FD"/>
    <a:srgbClr val="FF66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96391" autoAdjust="0"/>
  </p:normalViewPr>
  <p:slideViewPr>
    <p:cSldViewPr snapToGrid="0">
      <p:cViewPr varScale="1">
        <p:scale>
          <a:sx n="75" d="100"/>
          <a:sy n="75" d="100"/>
        </p:scale>
        <p:origin x="624" y="60"/>
      </p:cViewPr>
      <p:guideLst>
        <p:guide orient="horz" pos="3120"/>
        <p:guide pos="2160"/>
        <p:guide pos="119"/>
        <p:guide pos="41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97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0375" cy="498966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（参考資料２）　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11035C0A-6A21-427D-A3EB-E8A52BE8FF8D}" type="datetimeFigureOut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372"/>
            <a:ext cx="2950375" cy="4989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C91F2FBD-9738-4CB6-A58A-DC9F14A6E1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56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（参考資料２）　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7072B0E7-22FF-4BC1-A758-8F10060C7725}" type="datetimeFigureOut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E8CB1C19-52BF-4414-988E-4142549F66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5698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9791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38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86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112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760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056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915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20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957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27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43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613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14F1D-CADF-4750-AFB6-4076E34C72C1}" type="datetimeFigureOut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362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>
            <a:spLocks/>
          </p:cNvSpPr>
          <p:nvPr/>
        </p:nvSpPr>
        <p:spPr>
          <a:xfrm>
            <a:off x="0" y="529714"/>
            <a:ext cx="6871065" cy="1260000"/>
          </a:xfrm>
          <a:prstGeom prst="roundRect">
            <a:avLst>
              <a:gd name="adj" fmla="val 0"/>
            </a:avLst>
          </a:prstGeom>
          <a:solidFill>
            <a:srgbClr val="FF8F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 dirty="0">
              <a:solidFill>
                <a:srgbClr val="FF7C8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3506" y="209256"/>
            <a:ext cx="45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rgbClr val="FF8FB4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ひとり親のご家庭へ、大切なお知らせ</a:t>
            </a:r>
            <a:endParaRPr kumimoji="1" lang="ja-JP" altLang="en-US" b="1" dirty="0">
              <a:solidFill>
                <a:srgbClr val="FF8FB4"/>
              </a:solidFill>
            </a:endParaRPr>
          </a:p>
        </p:txBody>
      </p:sp>
      <p:sp>
        <p:nvSpPr>
          <p:cNvPr id="52" name="角丸四角形 51"/>
          <p:cNvSpPr>
            <a:spLocks/>
          </p:cNvSpPr>
          <p:nvPr/>
        </p:nvSpPr>
        <p:spPr>
          <a:xfrm>
            <a:off x="-43401" y="8387148"/>
            <a:ext cx="6882531" cy="1512000"/>
          </a:xfrm>
          <a:prstGeom prst="roundRect">
            <a:avLst>
              <a:gd name="adj" fmla="val 0"/>
            </a:avLst>
          </a:prstGeom>
          <a:solidFill>
            <a:srgbClr val="FF8F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lvl="0"/>
            <a:r>
              <a:rPr kumimoji="1" lang="ja-JP" altLang="en-US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「ひとり親世帯臨時特別給付金」コールセンター</a:t>
            </a:r>
            <a:endParaRPr kumimoji="1" lang="en-US" altLang="ja-JP" b="1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ctr">
              <a:lnSpc>
                <a:spcPts val="3800"/>
              </a:lnSpc>
              <a:spcBef>
                <a:spcPts val="300"/>
              </a:spcBef>
              <a:defRPr/>
            </a:pPr>
            <a:r>
              <a:rPr kumimoji="1" lang="en-US" altLang="ja-JP" sz="32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0120-400-903</a:t>
            </a:r>
            <a:r>
              <a:rPr kumimoji="1" lang="zh-TW" altLang="en-US" sz="16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（受付時間</a:t>
            </a:r>
            <a:r>
              <a:rPr kumimoji="1" lang="ja-JP" altLang="en-US" sz="16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zh-TW" altLang="en-US" sz="16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平日</a:t>
            </a:r>
            <a:r>
              <a:rPr kumimoji="1" lang="en-US" altLang="zh-TW" sz="16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9:00</a:t>
            </a:r>
            <a:r>
              <a:rPr kumimoji="1" lang="zh-TW" altLang="en-US" sz="16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zh-TW" sz="16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18:00</a:t>
            </a:r>
            <a:r>
              <a:rPr kumimoji="1" lang="ja-JP" altLang="en-US" sz="16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4000" b="1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lvl="0" indent="-457200">
              <a:lnSpc>
                <a:spcPts val="1600"/>
              </a:lnSpc>
            </a:pPr>
            <a:r>
              <a:rPr kumimoji="1" lang="en-US" altLang="ja-JP" sz="14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申請様式の入手方法や、支給時期、申請期限は、地方自治体によって異なります。また、ご自身が支給が受けられるかどうかなどの詳細については、お住まいの市区町村までお問い合わせください</a:t>
            </a:r>
            <a:r>
              <a:rPr kumimoji="1" lang="ja-JP" altLang="en-US" sz="140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40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3107" y="35750"/>
            <a:ext cx="1480893" cy="463413"/>
          </a:xfrm>
          <a:prstGeom prst="rect">
            <a:avLst/>
          </a:prstGeom>
        </p:spPr>
      </p:pic>
      <p:sp>
        <p:nvSpPr>
          <p:cNvPr id="22" name="テキスト ボックス 21"/>
          <p:cNvSpPr txBox="1"/>
          <p:nvPr/>
        </p:nvSpPr>
        <p:spPr>
          <a:xfrm>
            <a:off x="-8451" y="582048"/>
            <a:ext cx="6883401" cy="1259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ひとり親世帯臨時特別給付金</a:t>
            </a:r>
            <a:endParaRPr kumimoji="1" lang="en-US" altLang="ja-JP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ts val="4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「基本給付」再支給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ご案内</a:t>
            </a:r>
          </a:p>
        </p:txBody>
      </p:sp>
      <p:sp>
        <p:nvSpPr>
          <p:cNvPr id="19" name="角丸四角形 18"/>
          <p:cNvSpPr>
            <a:spLocks/>
          </p:cNvSpPr>
          <p:nvPr/>
        </p:nvSpPr>
        <p:spPr>
          <a:xfrm>
            <a:off x="1" y="1789416"/>
            <a:ext cx="6876000" cy="468000"/>
          </a:xfrm>
          <a:prstGeom prst="roundRect">
            <a:avLst>
              <a:gd name="adj" fmla="val 0"/>
            </a:avLst>
          </a:prstGeom>
          <a:solidFill>
            <a:srgbClr val="FFD1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rtlCol="0" anchor="ctr"/>
          <a:lstStyle/>
          <a:p>
            <a:pPr algn="ctr"/>
            <a:r>
              <a:rPr kumimoji="1" lang="ja-JP" altLang="en-US" sz="15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ひとり親世帯の支援のため</a:t>
            </a:r>
            <a:r>
              <a:rPr kumimoji="1" lang="ja-JP" altLang="en-US" sz="15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28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基本給付の再支給</a:t>
            </a:r>
            <a:r>
              <a:rPr kumimoji="1" lang="ja-JP" altLang="en-US" sz="15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を実施します</a:t>
            </a:r>
            <a:r>
              <a:rPr kumimoji="1" lang="ja-JP" altLang="en-US" sz="15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  <a:endParaRPr kumimoji="1" lang="ja-JP" altLang="en-US" sz="15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87393" y="2321000"/>
            <a:ext cx="6676209" cy="396000"/>
            <a:chOff x="87393" y="2448000"/>
            <a:chExt cx="6676209" cy="396000"/>
          </a:xfrm>
        </p:grpSpPr>
        <p:sp>
          <p:nvSpPr>
            <p:cNvPr id="31" name="角丸四角形 30"/>
            <p:cNvSpPr/>
            <p:nvPr/>
          </p:nvSpPr>
          <p:spPr>
            <a:xfrm>
              <a:off x="267394" y="2448000"/>
              <a:ext cx="6496208" cy="396000"/>
            </a:xfrm>
            <a:prstGeom prst="roundRect">
              <a:avLst>
                <a:gd name="adj" fmla="val 0"/>
              </a:avLst>
            </a:prstGeom>
            <a:solidFill>
              <a:srgbClr val="D1F1FD"/>
            </a:solidFill>
            <a:ln w="2857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93700" lvl="0" indent="-393700"/>
              <a:r>
                <a:rPr kumimoji="1" lang="ja-JP" altLang="en-US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１．支給</a:t>
              </a:r>
              <a:r>
                <a:rPr kumimoji="1" lang="ja-JP" altLang="en-US" b="1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対象者</a:t>
              </a:r>
              <a:endParaRPr kumimoji="1" lang="ja-JP" altLang="en-US" dirty="0">
                <a:solidFill>
                  <a:srgbClr val="FF9BBC"/>
                </a:solidFill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87393" y="2448000"/>
              <a:ext cx="180000" cy="396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92D050"/>
                </a:solidFill>
              </a:endParaRPr>
            </a:p>
          </p:txBody>
        </p:sp>
      </p:grpSp>
      <p:sp>
        <p:nvSpPr>
          <p:cNvPr id="24" name="正方形/長方形 23"/>
          <p:cNvSpPr/>
          <p:nvPr/>
        </p:nvSpPr>
        <p:spPr>
          <a:xfrm>
            <a:off x="4326500" y="4422603"/>
            <a:ext cx="6691602" cy="800219"/>
          </a:xfrm>
          <a:prstGeom prst="rect">
            <a:avLst/>
          </a:prstGeom>
        </p:spPr>
        <p:txBody>
          <a:bodyPr wrap="square" lIns="72000" tIns="36000" rIns="72000" bIns="36000">
            <a:noAutofit/>
          </a:bodyPr>
          <a:lstStyle/>
          <a:p>
            <a:endParaRPr kumimoji="1" lang="ja-JP" altLang="en-US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2001" y="5458830"/>
            <a:ext cx="669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018064" y="4746730"/>
            <a:ext cx="6679237" cy="487059"/>
          </a:xfrm>
          <a:prstGeom prst="rect">
            <a:avLst/>
          </a:prstGeom>
          <a:noFill/>
        </p:spPr>
        <p:txBody>
          <a:bodyPr wrap="square" lIns="108000" tIns="108000" rIns="108000" bIns="36000" rtlCol="0" anchor="ctr" anchorCtr="0">
            <a:noAutofit/>
          </a:bodyPr>
          <a:lstStyle/>
          <a:p>
            <a:pPr algn="ctr"/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-9001" y="7781606"/>
            <a:ext cx="6848999" cy="63094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93700" indent="-393700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■支給手続きについては裏面に掲載しています。必ずご確認ください。</a:t>
            </a:r>
          </a:p>
          <a:p>
            <a:pPr marL="355600" lvl="0" indent="-355600" algn="ctr">
              <a:spcBef>
                <a:spcPts val="600"/>
              </a:spcBef>
            </a:pPr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＊支給要件など給付金に関する疑問は、下記コールセンターまでお電話ください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72000" y="2757912"/>
            <a:ext cx="6722500" cy="3861487"/>
          </a:xfrm>
          <a:prstGeom prst="roundRect">
            <a:avLst>
              <a:gd name="adj" fmla="val 7264"/>
            </a:avLst>
          </a:prstGeom>
          <a:noFill/>
          <a:ln w="28575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t" anchorCtr="0"/>
          <a:lstStyle/>
          <a:p>
            <a:pPr marL="180000" lvl="0" indent="-457200"/>
            <a:r>
              <a:rPr kumimoji="1"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令和２年</a:t>
            </a:r>
            <a:r>
              <a:rPr kumimoji="1" lang="en-US" altLang="ja-JP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ja-JP" altLang="en-US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ja-JP" altLang="en-US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時点で</a:t>
            </a:r>
            <a:r>
              <a:rPr kumimoji="1"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、以下</a:t>
            </a:r>
            <a:r>
              <a:rPr kumimoji="1"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の①～③のいずれかに該当する方として</a:t>
            </a:r>
            <a:r>
              <a:rPr kumimoji="1"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既</a:t>
            </a:r>
            <a:r>
              <a:rPr kumimoji="1" lang="ja-JP" altLang="en-US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にひとり</a:t>
            </a:r>
            <a:r>
              <a:rPr kumimoji="1" lang="ja-JP" altLang="en-US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親世帯臨時特別給付金（基本給付）の支給</a:t>
            </a:r>
            <a:r>
              <a:rPr kumimoji="1" lang="ja-JP" altLang="en-US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を受けている又は申請をしている方</a:t>
            </a:r>
            <a:endParaRPr kumimoji="1" lang="ja-JP" altLang="en-US" b="1" u="sng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lvl="0" indent="-457200">
              <a:lnSpc>
                <a:spcPts val="1700"/>
              </a:lnSpc>
              <a:spcBef>
                <a:spcPts val="600"/>
              </a:spcBef>
            </a:pPr>
            <a:r>
              <a:rPr kumimoji="1"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①　令和</a:t>
            </a:r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２年６月分の児童扶養手当受給者</a:t>
            </a:r>
            <a:endParaRPr kumimoji="1" lang="en-US" altLang="ja-JP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6000" lvl="0" indent="-457200">
              <a:lnSpc>
                <a:spcPts val="1700"/>
              </a:lnSpc>
              <a:spcBef>
                <a:spcPts val="300"/>
              </a:spcBef>
            </a:pPr>
            <a:r>
              <a:rPr kumimoji="1"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②　</a:t>
            </a:r>
            <a:r>
              <a:rPr kumimoji="1"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公的年金等を受給</a:t>
            </a:r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していることにより、</a:t>
            </a:r>
            <a:r>
              <a:rPr kumimoji="1"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令和２年６月分の児童扶養手当の</a:t>
            </a:r>
            <a:endParaRPr kumimoji="1" lang="en-US" altLang="ja-JP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6000" lvl="0" indent="-457200">
              <a:lnSpc>
                <a:spcPts val="1700"/>
              </a:lnSpc>
            </a:pPr>
            <a:r>
              <a:rPr kumimoji="1" lang="en-US" altLang="ja-JP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支給</a:t>
            </a:r>
            <a:r>
              <a:rPr kumimoji="1"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を受けて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いない方</a:t>
            </a:r>
            <a:endParaRPr kumimoji="1" lang="en-US" altLang="ja-JP" sz="14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68000" lvl="0" indent="-457200">
              <a:lnSpc>
                <a:spcPts val="1500"/>
              </a:lnSpc>
            </a:pPr>
            <a:r>
              <a:rPr kumimoji="1"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（「</a:t>
            </a:r>
            <a:r>
              <a:rPr kumimoji="1"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公的年金等」には、遺族年金、障害年金、老齢年金、労災年金、遺族補償など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が該当</a:t>
            </a:r>
          </a:p>
          <a:p>
            <a:pPr marL="468000" lvl="0" indent="-457200">
              <a:lnSpc>
                <a:spcPts val="1500"/>
              </a:lnSpc>
            </a:pPr>
            <a:r>
              <a:rPr kumimoji="1"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します。）</a:t>
            </a:r>
            <a:endParaRPr kumimoji="1" lang="en-US" altLang="ja-JP" sz="1200" baseline="30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lvl="0" indent="-457200">
              <a:lnSpc>
                <a:spcPts val="1700"/>
              </a:lnSpc>
              <a:spcBef>
                <a:spcPts val="300"/>
              </a:spcBef>
            </a:pPr>
            <a:r>
              <a:rPr kumimoji="1"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③　新型</a:t>
            </a:r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コロナウイルス感染症の影響を受けて家計が急変するなど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収入が</a:t>
            </a:r>
          </a:p>
          <a:p>
            <a:pPr marL="180000" lvl="0" indent="-457200">
              <a:lnSpc>
                <a:spcPts val="1700"/>
              </a:lnSpc>
            </a:pPr>
            <a:r>
              <a:rPr kumimoji="1" lang="ja-JP" altLang="en-US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児童</a:t>
            </a:r>
            <a:r>
              <a:rPr kumimoji="1"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扶養手当を受給している方と同じ水準となっている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</a:t>
            </a:r>
          </a:p>
          <a:p>
            <a:pPr marL="180000" indent="-457200">
              <a:spcBef>
                <a:spcPts val="1200"/>
              </a:spcBef>
            </a:pPr>
            <a:r>
              <a:rPr kumimoji="1" lang="en-US" altLang="ja-JP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令和２年</a:t>
            </a:r>
            <a:r>
              <a:rPr kumimoji="1" lang="en-US" altLang="ja-JP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ja-JP" altLang="en-US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ja-JP" altLang="en-US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時点で</a:t>
            </a:r>
            <a:r>
              <a:rPr kumimoji="1" lang="ja-JP" altLang="en-US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未だ基本</a:t>
            </a:r>
            <a:r>
              <a:rPr kumimoji="1" lang="ja-JP" altLang="en-US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給付の申請を</a:t>
            </a:r>
            <a:r>
              <a:rPr kumimoji="1" lang="ja-JP" altLang="en-US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行っていない方で、同日以降に基本</a:t>
            </a:r>
            <a:r>
              <a:rPr kumimoji="1" lang="ja-JP" altLang="en-US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給付の申請</a:t>
            </a:r>
            <a:r>
              <a:rPr kumimoji="1" lang="ja-JP" altLang="en-US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を行う方は</a:t>
            </a:r>
            <a:r>
              <a:rPr kumimoji="1" lang="ja-JP" altLang="en-US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、再支給分の基本給付について</a:t>
            </a:r>
            <a:r>
              <a:rPr kumimoji="1" lang="ja-JP" altLang="en-US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併せて申請を行うことで、支給</a:t>
            </a:r>
            <a:r>
              <a:rPr kumimoji="1" lang="ja-JP" altLang="en-US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が受けられます。</a:t>
            </a:r>
            <a:endParaRPr kumimoji="1" lang="en-US" altLang="ja-JP" b="1" u="sng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lvl="0" indent="-457200">
              <a:lnSpc>
                <a:spcPts val="1700"/>
              </a:lnSpc>
            </a:pPr>
            <a:endParaRPr kumimoji="1" lang="en-US" altLang="ja-JP" sz="14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87392" y="6778197"/>
            <a:ext cx="6676209" cy="396000"/>
            <a:chOff x="87392" y="6371797"/>
            <a:chExt cx="6676209" cy="396000"/>
          </a:xfrm>
        </p:grpSpPr>
        <p:sp>
          <p:nvSpPr>
            <p:cNvPr id="40" name="角丸四角形 39"/>
            <p:cNvSpPr/>
            <p:nvPr/>
          </p:nvSpPr>
          <p:spPr>
            <a:xfrm>
              <a:off x="267393" y="6371797"/>
              <a:ext cx="6496208" cy="396000"/>
            </a:xfrm>
            <a:prstGeom prst="roundRect">
              <a:avLst>
                <a:gd name="adj" fmla="val 0"/>
              </a:avLst>
            </a:prstGeom>
            <a:solidFill>
              <a:srgbClr val="D1F1FD"/>
            </a:solidFill>
            <a:ln w="2857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93700" lvl="0" indent="-393700"/>
              <a:r>
                <a:rPr kumimoji="1" lang="ja-JP" altLang="en-US" b="1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２．支給額</a:t>
              </a:r>
              <a:endParaRPr kumimoji="1" lang="ja-JP" altLang="en-US" dirty="0">
                <a:solidFill>
                  <a:srgbClr val="FF9BBC"/>
                </a:solidFill>
              </a:endParaRP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87392" y="6371797"/>
              <a:ext cx="180000" cy="396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92D050"/>
                </a:solidFill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72000" y="7222485"/>
            <a:ext cx="6732000" cy="503999"/>
            <a:chOff x="72000" y="6879609"/>
            <a:chExt cx="6732000" cy="417998"/>
          </a:xfrm>
        </p:grpSpPr>
        <p:sp>
          <p:nvSpPr>
            <p:cNvPr id="38" name="角丸四角形 37"/>
            <p:cNvSpPr/>
            <p:nvPr/>
          </p:nvSpPr>
          <p:spPr>
            <a:xfrm>
              <a:off x="72000" y="6879609"/>
              <a:ext cx="6732000" cy="417998"/>
            </a:xfrm>
            <a:prstGeom prst="roundRect">
              <a:avLst/>
            </a:prstGeom>
            <a:noFill/>
            <a:ln w="28575">
              <a:solidFill>
                <a:srgbClr val="00B0F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87392" y="6892554"/>
              <a:ext cx="6716608" cy="379966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lvl="0" algn="ctr"/>
              <a:r>
                <a:rPr kumimoji="1" lang="ja-JP" altLang="en-US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１世帯当たり</a:t>
              </a:r>
              <a:r>
                <a:rPr kumimoji="1" lang="ja-JP" altLang="en-US" sz="28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５万円</a:t>
              </a:r>
              <a:r>
                <a:rPr kumimoji="1" lang="ja-JP" altLang="en-US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、第２子以降１人につき</a:t>
              </a:r>
              <a:r>
                <a:rPr kumimoji="1" lang="ja-JP" altLang="en-US" sz="28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３万円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097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正方形/長方形 50"/>
          <p:cNvSpPr/>
          <p:nvPr/>
        </p:nvSpPr>
        <p:spPr>
          <a:xfrm>
            <a:off x="199562" y="8172783"/>
            <a:ext cx="6434683" cy="1545382"/>
          </a:xfrm>
          <a:prstGeom prst="rect">
            <a:avLst/>
          </a:prstGeom>
          <a:solidFill>
            <a:srgbClr val="FFE7E7"/>
          </a:solidFill>
          <a:ln w="57150" cmpd="dbl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700" rIns="0" bIns="45700" spcCol="0" rtlCol="0" anchor="ctr"/>
          <a:lstStyle/>
          <a:p>
            <a:pPr algn="ctr" defTabSz="1474670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834988" y="8265717"/>
            <a:ext cx="5884371" cy="682079"/>
          </a:xfrm>
          <a:prstGeom prst="rect">
            <a:avLst/>
          </a:prstGeom>
          <a:noFill/>
        </p:spPr>
        <p:txBody>
          <a:bodyPr wrap="square" lIns="35989" tIns="35989" rIns="35989" bIns="35989" rtlCol="0" anchor="ctr" anchorCtr="0">
            <a:spAutoFit/>
          </a:bodyPr>
          <a:lstStyle/>
          <a:p>
            <a:pPr defTabSz="1474670">
              <a:lnSpc>
                <a:spcPct val="110000"/>
              </a:lnSpc>
            </a:pP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「ひとり親世帯臨時特別給付金</a:t>
            </a:r>
            <a:r>
              <a:rPr lang="en-US" altLang="ja-JP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｣ </a:t>
            </a: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</a:t>
            </a:r>
            <a:endParaRPr lang="en-US" altLang="ja-JP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1474670">
              <a:lnSpc>
                <a:spcPct val="110000"/>
              </a:lnSpc>
            </a:pPr>
            <a:r>
              <a:rPr lang="ja-JP" altLang="en-US" b="1" dirty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“振り込め詐欺”や“個人情報の詐取”</a:t>
            </a:r>
            <a:r>
              <a:rPr lang="ja-JP" altLang="en-US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にご注意ください。　</a:t>
            </a:r>
          </a:p>
        </p:txBody>
      </p:sp>
      <p:grpSp>
        <p:nvGrpSpPr>
          <p:cNvPr id="53" name="グループ化 52"/>
          <p:cNvGrpSpPr/>
          <p:nvPr/>
        </p:nvGrpSpPr>
        <p:grpSpPr>
          <a:xfrm>
            <a:off x="280400" y="8318849"/>
            <a:ext cx="504056" cy="438314"/>
            <a:chOff x="245868" y="1038368"/>
            <a:chExt cx="828000" cy="828000"/>
          </a:xfrm>
        </p:grpSpPr>
        <p:sp>
          <p:nvSpPr>
            <p:cNvPr id="54" name="円/楕円 59"/>
            <p:cNvSpPr>
              <a:spLocks noChangeAspect="1"/>
            </p:cNvSpPr>
            <p:nvPr/>
          </p:nvSpPr>
          <p:spPr>
            <a:xfrm>
              <a:off x="245868" y="1038368"/>
              <a:ext cx="828000" cy="828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697" tIns="44348" rIns="88697" bIns="44348" spcCol="0" rtlCol="0" anchor="ctr"/>
            <a:lstStyle/>
            <a:p>
              <a:pPr algn="ctr" defTabSz="1474670"/>
              <a:endParaRPr lang="ja-JP" altLang="en-US" sz="2000" dirty="0">
                <a:solidFill>
                  <a:prstClr val="white"/>
                </a:solidFill>
              </a:endParaRPr>
            </a:p>
          </p:txBody>
        </p:sp>
        <p:pic>
          <p:nvPicPr>
            <p:cNvPr id="55" name="図 5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804" y="1146359"/>
              <a:ext cx="225538" cy="648001"/>
            </a:xfrm>
            <a:prstGeom prst="rect">
              <a:avLst/>
            </a:prstGeom>
          </p:spPr>
        </p:pic>
      </p:grpSp>
      <p:sp>
        <p:nvSpPr>
          <p:cNvPr id="56" name="テキスト ボックス 55"/>
          <p:cNvSpPr txBox="1"/>
          <p:nvPr/>
        </p:nvSpPr>
        <p:spPr>
          <a:xfrm>
            <a:off x="340561" y="8884471"/>
            <a:ext cx="6343828" cy="817345"/>
          </a:xfrm>
          <a:prstGeom prst="rect">
            <a:avLst/>
          </a:prstGeom>
          <a:noFill/>
        </p:spPr>
        <p:txBody>
          <a:bodyPr wrap="square" lIns="40238" tIns="52676" rIns="40238" bIns="52676" rtlCol="0" anchor="ctr" anchorCtr="0">
            <a:spAutoFit/>
          </a:bodyPr>
          <a:lstStyle/>
          <a:p>
            <a:pPr defTabSz="1474670">
              <a:lnSpc>
                <a:spcPct val="110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ご自宅や職場など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に都道府県・市区町村</a:t>
            </a:r>
            <a:r>
              <a:rPr lang="ja-JP" altLang="en-US" sz="14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や厚生労働省（の職員）など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</a:t>
            </a:r>
            <a:endParaRPr lang="en-US" altLang="ja-JP" sz="14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1474670">
              <a:lnSpc>
                <a:spcPct val="110000"/>
              </a:lnSpc>
            </a:pPr>
            <a:r>
              <a:rPr lang="ja-JP" altLang="en-US" sz="14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かたった不審な電話や郵便があった場合は、お住まい</a:t>
            </a:r>
            <a:r>
              <a:rPr lang="ja-JP" altLang="en-US" sz="14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市区町村</a:t>
            </a:r>
            <a:r>
              <a:rPr lang="ja-JP" altLang="en-US" sz="14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や最寄り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</a:t>
            </a:r>
            <a:endParaRPr lang="en-US" altLang="ja-JP" sz="14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1474670">
              <a:lnSpc>
                <a:spcPct val="110000"/>
              </a:lnSpc>
            </a:pPr>
            <a:r>
              <a:rPr lang="ja-JP" altLang="en-US" sz="14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警察署（または警察相談専用電話</a:t>
            </a:r>
            <a:r>
              <a:rPr lang="en-US" altLang="ja-JP" sz="14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(#9110</a:t>
            </a:r>
            <a:r>
              <a:rPr lang="en-US" altLang="ja-JP" sz="14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）に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ご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連絡</a:t>
            </a:r>
            <a:r>
              <a:rPr lang="ja-JP" altLang="en-US" sz="14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ください。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08000" y="1099522"/>
            <a:ext cx="6624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457200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▶再支給分の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基本給付は</a:t>
            </a:r>
            <a:r>
              <a:rPr kumimoji="1" lang="ja-JP" altLang="en-US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申請不要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で受け取れます。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spcBef>
                <a:spcPts val="600"/>
              </a:spcBef>
            </a:pP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▶</a:t>
            </a:r>
            <a:r>
              <a:rPr kumimoji="1"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前回の</a:t>
            </a:r>
            <a:r>
              <a:rPr kumimoji="1"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基本給付の支給を行った自治体から、可能な限り年内に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支給されます。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06126" y="1997452"/>
            <a:ext cx="6228000" cy="1078484"/>
          </a:xfrm>
          <a:prstGeom prst="roundRect">
            <a:avLst/>
          </a:prstGeom>
          <a:solidFill>
            <a:srgbClr val="D1F1FD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lvl="0"/>
            <a:r>
              <a:rPr kumimoji="1" lang="en-US" altLang="ja-JP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ご注意ください</a:t>
            </a:r>
            <a:r>
              <a:rPr kumimoji="1" lang="en-US" altLang="ja-JP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180975" lvl="0" indent="-180975"/>
            <a:r>
              <a:rPr kumimoji="1"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前回の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基本</a:t>
            </a:r>
            <a:r>
              <a:rPr kumimoji="1"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給付の支給を受けるに当たって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指定して</a:t>
            </a:r>
            <a:r>
              <a:rPr kumimoji="1"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いた口座を解約して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いる場合</a:t>
            </a:r>
            <a:r>
              <a:rPr kumimoji="1"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は、振込指定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口座の変更手続き</a:t>
            </a:r>
            <a:r>
              <a:rPr kumimoji="1"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をお願いします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ja-JP" altLang="en-US" sz="1600" dirty="0"/>
          </a:p>
        </p:txBody>
      </p:sp>
      <p:sp>
        <p:nvSpPr>
          <p:cNvPr id="47" name="角丸四角形 46"/>
          <p:cNvSpPr/>
          <p:nvPr/>
        </p:nvSpPr>
        <p:spPr>
          <a:xfrm>
            <a:off x="107999" y="3314812"/>
            <a:ext cx="6624000" cy="358009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kumimoji="1" lang="ja-JP" altLang="en-US" sz="16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令和２年</a:t>
            </a:r>
            <a:r>
              <a:rPr kumimoji="1" lang="en-US" altLang="ja-JP" sz="16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sz="16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6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ja-JP" altLang="en-US" sz="16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ja-JP" altLang="en-US" sz="16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以降に基本</a:t>
            </a:r>
            <a:r>
              <a:rPr kumimoji="1" lang="ja-JP" altLang="en-US" sz="16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給付の申請を</a:t>
            </a:r>
            <a:r>
              <a:rPr kumimoji="1" lang="ja-JP" altLang="en-US" sz="16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行う方</a:t>
            </a:r>
            <a:endParaRPr kumimoji="1" lang="ja-JP" altLang="en-US" sz="1600" b="1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107999" y="3700868"/>
            <a:ext cx="6624000" cy="1828706"/>
          </a:xfrm>
          <a:prstGeom prst="rect">
            <a:avLst/>
          </a:prstGeom>
        </p:spPr>
        <p:txBody>
          <a:bodyPr wrap="square" rIns="36000">
            <a:spAutoFit/>
          </a:bodyPr>
          <a:lstStyle/>
          <a:p>
            <a:pPr marL="180000" indent="-457200"/>
            <a:r>
              <a:rPr kumimoji="1"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▶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以下の</a:t>
            </a:r>
            <a:r>
              <a:rPr kumimoji="1"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①または②のいずれか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に該当する方は、お早めに基本給付の申請を行ってください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  <a:r>
              <a:rPr kumimoji="1"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再支給分の</a:t>
            </a:r>
            <a:r>
              <a:rPr kumimoji="1"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基本給付を併せて申請可能です！</a:t>
            </a:r>
            <a:endParaRPr kumimoji="1"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6000" lvl="0" indent="-457200">
              <a:lnSpc>
                <a:spcPts val="17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公的年金等を受給</a:t>
            </a:r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していることにより、</a:t>
            </a:r>
            <a:r>
              <a:rPr kumimoji="1"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令和２年６月分の児童扶養手当の</a:t>
            </a:r>
            <a:endParaRPr kumimoji="1" lang="en-US" altLang="ja-JP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6000" lvl="0" indent="-457200">
              <a:lnSpc>
                <a:spcPts val="1700"/>
              </a:lnSpc>
            </a:pPr>
            <a:r>
              <a:rPr kumimoji="1" lang="en-US" altLang="ja-JP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kumimoji="1"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支給を受けていない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</a:t>
            </a:r>
            <a:endParaRPr kumimoji="1" lang="en-US" altLang="ja-JP" sz="1200" baseline="30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lvl="0" indent="-457200">
              <a:lnSpc>
                <a:spcPts val="1700"/>
              </a:lnSpc>
              <a:spcBef>
                <a:spcPts val="300"/>
              </a:spcBef>
            </a:pPr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新型コロナウイルス感染症の影響を受けて家計が急変するなど、</a:t>
            </a:r>
            <a:r>
              <a:rPr kumimoji="1"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収入が</a:t>
            </a:r>
          </a:p>
          <a:p>
            <a:pPr marL="180000" lvl="0" indent="-457200">
              <a:lnSpc>
                <a:spcPts val="1700"/>
              </a:lnSpc>
            </a:pPr>
            <a:r>
              <a:rPr kumimoji="1"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児童扶養手当を受給している方と同じ水準となっている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方（</a:t>
            </a:r>
            <a:r>
              <a:rPr kumimoji="1" lang="en-US" altLang="ja-JP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  <a:p>
            <a:pPr marL="180000" lvl="0" indent="-457200">
              <a:lnSpc>
                <a:spcPts val="1700"/>
              </a:lnSpc>
              <a:spcBef>
                <a:spcPts val="300"/>
              </a:spcBef>
            </a:pPr>
            <a:r>
              <a:rPr kumimoji="1" lang="ja-JP" altLang="en-US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en-US" altLang="ja-JP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令和２年７月分以降の児童扶養手当受給者も含みます！</a:t>
            </a:r>
            <a:endParaRPr kumimoji="1" lang="ja-JP" altLang="en-US" sz="1400" b="1" u="sng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213701" y="5576423"/>
            <a:ext cx="6399760" cy="2426647"/>
            <a:chOff x="213701" y="5487523"/>
            <a:chExt cx="6399760" cy="2426647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213701" y="5487523"/>
              <a:ext cx="6399760" cy="2426647"/>
              <a:chOff x="196960" y="2658724"/>
              <a:chExt cx="6431615" cy="2106299"/>
            </a:xfrm>
          </p:grpSpPr>
          <p:sp>
            <p:nvSpPr>
              <p:cNvPr id="11" name="角丸四角形 10"/>
              <p:cNvSpPr/>
              <p:nvPr/>
            </p:nvSpPr>
            <p:spPr>
              <a:xfrm>
                <a:off x="232960" y="2723517"/>
                <a:ext cx="1080000" cy="1981473"/>
              </a:xfrm>
              <a:prstGeom prst="roundRect">
                <a:avLst/>
              </a:prstGeom>
              <a:no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4" name="テキスト ボックス 13"/>
              <p:cNvSpPr txBox="1"/>
              <p:nvPr/>
            </p:nvSpPr>
            <p:spPr>
              <a:xfrm>
                <a:off x="196960" y="3339801"/>
                <a:ext cx="1152000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ひとり親世帯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3" name="グループ化 2"/>
              <p:cNvGrpSpPr/>
              <p:nvPr/>
            </p:nvGrpSpPr>
            <p:grpSpPr>
              <a:xfrm>
                <a:off x="1155783" y="2658724"/>
                <a:ext cx="4311905" cy="555587"/>
                <a:chOff x="1817274" y="5174762"/>
                <a:chExt cx="3024000" cy="655236"/>
              </a:xfrm>
            </p:grpSpPr>
            <p:sp>
              <p:nvSpPr>
                <p:cNvPr id="25" name="テキスト ボックス 24"/>
                <p:cNvSpPr txBox="1"/>
                <p:nvPr/>
              </p:nvSpPr>
              <p:spPr>
                <a:xfrm>
                  <a:off x="1817274" y="5313845"/>
                  <a:ext cx="3024000" cy="399276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kumimoji="1" lang="en-US" altLang="ja-JP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(1)</a:t>
                  </a: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給付</a:t>
                  </a: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金</a:t>
                  </a: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の申請手続き</a:t>
                  </a:r>
                  <a:endPara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24" name="右矢印 23"/>
                <p:cNvSpPr/>
                <p:nvPr/>
              </p:nvSpPr>
              <p:spPr>
                <a:xfrm>
                  <a:off x="2145672" y="5174762"/>
                  <a:ext cx="2547622" cy="655236"/>
                </a:xfrm>
                <a:prstGeom prst="rightArrow">
                  <a:avLst>
                    <a:gd name="adj1" fmla="val 50000"/>
                    <a:gd name="adj2" fmla="val 73016"/>
                  </a:avLst>
                </a:prstGeom>
                <a:no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68" name="グループ化 67"/>
              <p:cNvGrpSpPr/>
              <p:nvPr/>
            </p:nvGrpSpPr>
            <p:grpSpPr>
              <a:xfrm flipH="1">
                <a:off x="1289031" y="4221320"/>
                <a:ext cx="4218017" cy="543703"/>
                <a:chOff x="1932950" y="5607078"/>
                <a:chExt cx="3024000" cy="706834"/>
              </a:xfrm>
            </p:grpSpPr>
            <p:sp>
              <p:nvSpPr>
                <p:cNvPr id="69" name="テキスト ボックス 68"/>
                <p:cNvSpPr txBox="1"/>
                <p:nvPr/>
              </p:nvSpPr>
              <p:spPr>
                <a:xfrm>
                  <a:off x="1932950" y="5752737"/>
                  <a:ext cx="3024000" cy="440134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kumimoji="1" lang="en-US" altLang="ja-JP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(2)</a:t>
                  </a: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指定口座へ振込み</a:t>
                  </a:r>
                  <a:endPara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70" name="右矢印 69"/>
                <p:cNvSpPr/>
                <p:nvPr/>
              </p:nvSpPr>
              <p:spPr>
                <a:xfrm>
                  <a:off x="2112442" y="5607078"/>
                  <a:ext cx="2604329" cy="706834"/>
                </a:xfrm>
                <a:prstGeom prst="rightArrow">
                  <a:avLst>
                    <a:gd name="adj1" fmla="val 50000"/>
                    <a:gd name="adj2" fmla="val 80385"/>
                  </a:avLst>
                </a:prstGeom>
                <a:noFill/>
                <a:ln w="28575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6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8" name="角丸四角形 37"/>
              <p:cNvSpPr/>
              <p:nvPr/>
            </p:nvSpPr>
            <p:spPr>
              <a:xfrm>
                <a:off x="5508132" y="2699172"/>
                <a:ext cx="1080000" cy="2005817"/>
              </a:xfrm>
              <a:prstGeom prst="roundRect">
                <a:avLst/>
              </a:prstGeom>
              <a:no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9" name="テキスト ボックス 38"/>
              <p:cNvSpPr txBox="1"/>
              <p:nvPr/>
            </p:nvSpPr>
            <p:spPr>
              <a:xfrm>
                <a:off x="5476575" y="3355188"/>
                <a:ext cx="1152000" cy="5539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kumimoji="1" lang="ja-JP" altLang="en-US" sz="15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お住まいの自治体</a:t>
                </a:r>
                <a:endParaRPr kumimoji="1" lang="ja-JP" altLang="en-US" sz="15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2" name="角丸四角形吹き出し 1"/>
            <p:cNvSpPr/>
            <p:nvPr/>
          </p:nvSpPr>
          <p:spPr>
            <a:xfrm>
              <a:off x="1584000" y="5966334"/>
              <a:ext cx="3600000" cy="1160852"/>
            </a:xfrm>
            <a:custGeom>
              <a:avLst/>
              <a:gdLst>
                <a:gd name="connsiteX0" fmla="*/ 0 w 4133589"/>
                <a:gd name="connsiteY0" fmla="*/ 191911 h 1151441"/>
                <a:gd name="connsiteX1" fmla="*/ 191911 w 4133589"/>
                <a:gd name="connsiteY1" fmla="*/ 0 h 1151441"/>
                <a:gd name="connsiteX2" fmla="*/ 688932 w 4133589"/>
                <a:gd name="connsiteY2" fmla="*/ 0 h 1151441"/>
                <a:gd name="connsiteX3" fmla="*/ 1214572 w 4133589"/>
                <a:gd name="connsiteY3" fmla="*/ -600120 h 1151441"/>
                <a:gd name="connsiteX4" fmla="*/ 1722329 w 4133589"/>
                <a:gd name="connsiteY4" fmla="*/ 0 h 1151441"/>
                <a:gd name="connsiteX5" fmla="*/ 3941678 w 4133589"/>
                <a:gd name="connsiteY5" fmla="*/ 0 h 1151441"/>
                <a:gd name="connsiteX6" fmla="*/ 4133589 w 4133589"/>
                <a:gd name="connsiteY6" fmla="*/ 191911 h 1151441"/>
                <a:gd name="connsiteX7" fmla="*/ 4133589 w 4133589"/>
                <a:gd name="connsiteY7" fmla="*/ 191907 h 1151441"/>
                <a:gd name="connsiteX8" fmla="*/ 4133589 w 4133589"/>
                <a:gd name="connsiteY8" fmla="*/ 191907 h 1151441"/>
                <a:gd name="connsiteX9" fmla="*/ 4133589 w 4133589"/>
                <a:gd name="connsiteY9" fmla="*/ 479767 h 1151441"/>
                <a:gd name="connsiteX10" fmla="*/ 4133589 w 4133589"/>
                <a:gd name="connsiteY10" fmla="*/ 959530 h 1151441"/>
                <a:gd name="connsiteX11" fmla="*/ 3941678 w 4133589"/>
                <a:gd name="connsiteY11" fmla="*/ 1151441 h 1151441"/>
                <a:gd name="connsiteX12" fmla="*/ 1722329 w 4133589"/>
                <a:gd name="connsiteY12" fmla="*/ 1151441 h 1151441"/>
                <a:gd name="connsiteX13" fmla="*/ 688932 w 4133589"/>
                <a:gd name="connsiteY13" fmla="*/ 1151441 h 1151441"/>
                <a:gd name="connsiteX14" fmla="*/ 688932 w 4133589"/>
                <a:gd name="connsiteY14" fmla="*/ 1151441 h 1151441"/>
                <a:gd name="connsiteX15" fmla="*/ 191911 w 4133589"/>
                <a:gd name="connsiteY15" fmla="*/ 1151441 h 1151441"/>
                <a:gd name="connsiteX16" fmla="*/ 0 w 4133589"/>
                <a:gd name="connsiteY16" fmla="*/ 959530 h 1151441"/>
                <a:gd name="connsiteX17" fmla="*/ 0 w 4133589"/>
                <a:gd name="connsiteY17" fmla="*/ 479767 h 1151441"/>
                <a:gd name="connsiteX18" fmla="*/ 0 w 4133589"/>
                <a:gd name="connsiteY18" fmla="*/ 191907 h 1151441"/>
                <a:gd name="connsiteX19" fmla="*/ 0 w 4133589"/>
                <a:gd name="connsiteY19" fmla="*/ 191907 h 1151441"/>
                <a:gd name="connsiteX20" fmla="*/ 0 w 4133589"/>
                <a:gd name="connsiteY20" fmla="*/ 191911 h 1151441"/>
                <a:gd name="connsiteX0" fmla="*/ 0 w 4133589"/>
                <a:gd name="connsiteY0" fmla="*/ 792031 h 1751561"/>
                <a:gd name="connsiteX1" fmla="*/ 191911 w 4133589"/>
                <a:gd name="connsiteY1" fmla="*/ 600120 h 1751561"/>
                <a:gd name="connsiteX2" fmla="*/ 939453 w 4133589"/>
                <a:gd name="connsiteY2" fmla="*/ 612646 h 1751561"/>
                <a:gd name="connsiteX3" fmla="*/ 1214572 w 4133589"/>
                <a:gd name="connsiteY3" fmla="*/ 0 h 1751561"/>
                <a:gd name="connsiteX4" fmla="*/ 1722329 w 4133589"/>
                <a:gd name="connsiteY4" fmla="*/ 600120 h 1751561"/>
                <a:gd name="connsiteX5" fmla="*/ 3941678 w 4133589"/>
                <a:gd name="connsiteY5" fmla="*/ 600120 h 1751561"/>
                <a:gd name="connsiteX6" fmla="*/ 4133589 w 4133589"/>
                <a:gd name="connsiteY6" fmla="*/ 792031 h 1751561"/>
                <a:gd name="connsiteX7" fmla="*/ 4133589 w 4133589"/>
                <a:gd name="connsiteY7" fmla="*/ 792027 h 1751561"/>
                <a:gd name="connsiteX8" fmla="*/ 4133589 w 4133589"/>
                <a:gd name="connsiteY8" fmla="*/ 792027 h 1751561"/>
                <a:gd name="connsiteX9" fmla="*/ 4133589 w 4133589"/>
                <a:gd name="connsiteY9" fmla="*/ 1079887 h 1751561"/>
                <a:gd name="connsiteX10" fmla="*/ 4133589 w 4133589"/>
                <a:gd name="connsiteY10" fmla="*/ 1559650 h 1751561"/>
                <a:gd name="connsiteX11" fmla="*/ 3941678 w 4133589"/>
                <a:gd name="connsiteY11" fmla="*/ 1751561 h 1751561"/>
                <a:gd name="connsiteX12" fmla="*/ 1722329 w 4133589"/>
                <a:gd name="connsiteY12" fmla="*/ 1751561 h 1751561"/>
                <a:gd name="connsiteX13" fmla="*/ 688932 w 4133589"/>
                <a:gd name="connsiteY13" fmla="*/ 1751561 h 1751561"/>
                <a:gd name="connsiteX14" fmla="*/ 688932 w 4133589"/>
                <a:gd name="connsiteY14" fmla="*/ 1751561 h 1751561"/>
                <a:gd name="connsiteX15" fmla="*/ 191911 w 4133589"/>
                <a:gd name="connsiteY15" fmla="*/ 1751561 h 1751561"/>
                <a:gd name="connsiteX16" fmla="*/ 0 w 4133589"/>
                <a:gd name="connsiteY16" fmla="*/ 1559650 h 1751561"/>
                <a:gd name="connsiteX17" fmla="*/ 0 w 4133589"/>
                <a:gd name="connsiteY17" fmla="*/ 1079887 h 1751561"/>
                <a:gd name="connsiteX18" fmla="*/ 0 w 4133589"/>
                <a:gd name="connsiteY18" fmla="*/ 792027 h 1751561"/>
                <a:gd name="connsiteX19" fmla="*/ 0 w 4133589"/>
                <a:gd name="connsiteY19" fmla="*/ 792027 h 1751561"/>
                <a:gd name="connsiteX20" fmla="*/ 0 w 4133589"/>
                <a:gd name="connsiteY20" fmla="*/ 792031 h 1751561"/>
                <a:gd name="connsiteX0" fmla="*/ 0 w 4133589"/>
                <a:gd name="connsiteY0" fmla="*/ 792031 h 1751561"/>
                <a:gd name="connsiteX1" fmla="*/ 191911 w 4133589"/>
                <a:gd name="connsiteY1" fmla="*/ 600120 h 1751561"/>
                <a:gd name="connsiteX2" fmla="*/ 939453 w 4133589"/>
                <a:gd name="connsiteY2" fmla="*/ 612646 h 1751561"/>
                <a:gd name="connsiteX3" fmla="*/ 1214572 w 4133589"/>
                <a:gd name="connsiteY3" fmla="*/ 0 h 1751561"/>
                <a:gd name="connsiteX4" fmla="*/ 1384126 w 4133589"/>
                <a:gd name="connsiteY4" fmla="*/ 612646 h 1751561"/>
                <a:gd name="connsiteX5" fmla="*/ 3941678 w 4133589"/>
                <a:gd name="connsiteY5" fmla="*/ 600120 h 1751561"/>
                <a:gd name="connsiteX6" fmla="*/ 4133589 w 4133589"/>
                <a:gd name="connsiteY6" fmla="*/ 792031 h 1751561"/>
                <a:gd name="connsiteX7" fmla="*/ 4133589 w 4133589"/>
                <a:gd name="connsiteY7" fmla="*/ 792027 h 1751561"/>
                <a:gd name="connsiteX8" fmla="*/ 4133589 w 4133589"/>
                <a:gd name="connsiteY8" fmla="*/ 792027 h 1751561"/>
                <a:gd name="connsiteX9" fmla="*/ 4133589 w 4133589"/>
                <a:gd name="connsiteY9" fmla="*/ 1079887 h 1751561"/>
                <a:gd name="connsiteX10" fmla="*/ 4133589 w 4133589"/>
                <a:gd name="connsiteY10" fmla="*/ 1559650 h 1751561"/>
                <a:gd name="connsiteX11" fmla="*/ 3941678 w 4133589"/>
                <a:gd name="connsiteY11" fmla="*/ 1751561 h 1751561"/>
                <a:gd name="connsiteX12" fmla="*/ 1722329 w 4133589"/>
                <a:gd name="connsiteY12" fmla="*/ 1751561 h 1751561"/>
                <a:gd name="connsiteX13" fmla="*/ 688932 w 4133589"/>
                <a:gd name="connsiteY13" fmla="*/ 1751561 h 1751561"/>
                <a:gd name="connsiteX14" fmla="*/ 688932 w 4133589"/>
                <a:gd name="connsiteY14" fmla="*/ 1751561 h 1751561"/>
                <a:gd name="connsiteX15" fmla="*/ 191911 w 4133589"/>
                <a:gd name="connsiteY15" fmla="*/ 1751561 h 1751561"/>
                <a:gd name="connsiteX16" fmla="*/ 0 w 4133589"/>
                <a:gd name="connsiteY16" fmla="*/ 1559650 h 1751561"/>
                <a:gd name="connsiteX17" fmla="*/ 0 w 4133589"/>
                <a:gd name="connsiteY17" fmla="*/ 1079887 h 1751561"/>
                <a:gd name="connsiteX18" fmla="*/ 0 w 4133589"/>
                <a:gd name="connsiteY18" fmla="*/ 792027 h 1751561"/>
                <a:gd name="connsiteX19" fmla="*/ 0 w 4133589"/>
                <a:gd name="connsiteY19" fmla="*/ 792027 h 1751561"/>
                <a:gd name="connsiteX20" fmla="*/ 0 w 4133589"/>
                <a:gd name="connsiteY20" fmla="*/ 792031 h 1751561"/>
                <a:gd name="connsiteX0" fmla="*/ 0 w 4133589"/>
                <a:gd name="connsiteY0" fmla="*/ 467156 h 1426686"/>
                <a:gd name="connsiteX1" fmla="*/ 191911 w 4133589"/>
                <a:gd name="connsiteY1" fmla="*/ 275245 h 1426686"/>
                <a:gd name="connsiteX2" fmla="*/ 939453 w 4133589"/>
                <a:gd name="connsiteY2" fmla="*/ 287771 h 1426686"/>
                <a:gd name="connsiteX3" fmla="*/ 1732176 w 4133589"/>
                <a:gd name="connsiteY3" fmla="*/ 0 h 1426686"/>
                <a:gd name="connsiteX4" fmla="*/ 1384126 w 4133589"/>
                <a:gd name="connsiteY4" fmla="*/ 287771 h 1426686"/>
                <a:gd name="connsiteX5" fmla="*/ 3941678 w 4133589"/>
                <a:gd name="connsiteY5" fmla="*/ 275245 h 1426686"/>
                <a:gd name="connsiteX6" fmla="*/ 4133589 w 4133589"/>
                <a:gd name="connsiteY6" fmla="*/ 467156 h 1426686"/>
                <a:gd name="connsiteX7" fmla="*/ 4133589 w 4133589"/>
                <a:gd name="connsiteY7" fmla="*/ 467152 h 1426686"/>
                <a:gd name="connsiteX8" fmla="*/ 4133589 w 4133589"/>
                <a:gd name="connsiteY8" fmla="*/ 467152 h 1426686"/>
                <a:gd name="connsiteX9" fmla="*/ 4133589 w 4133589"/>
                <a:gd name="connsiteY9" fmla="*/ 755012 h 1426686"/>
                <a:gd name="connsiteX10" fmla="*/ 4133589 w 4133589"/>
                <a:gd name="connsiteY10" fmla="*/ 1234775 h 1426686"/>
                <a:gd name="connsiteX11" fmla="*/ 3941678 w 4133589"/>
                <a:gd name="connsiteY11" fmla="*/ 1426686 h 1426686"/>
                <a:gd name="connsiteX12" fmla="*/ 1722329 w 4133589"/>
                <a:gd name="connsiteY12" fmla="*/ 1426686 h 1426686"/>
                <a:gd name="connsiteX13" fmla="*/ 688932 w 4133589"/>
                <a:gd name="connsiteY13" fmla="*/ 1426686 h 1426686"/>
                <a:gd name="connsiteX14" fmla="*/ 688932 w 4133589"/>
                <a:gd name="connsiteY14" fmla="*/ 1426686 h 1426686"/>
                <a:gd name="connsiteX15" fmla="*/ 191911 w 4133589"/>
                <a:gd name="connsiteY15" fmla="*/ 1426686 h 1426686"/>
                <a:gd name="connsiteX16" fmla="*/ 0 w 4133589"/>
                <a:gd name="connsiteY16" fmla="*/ 1234775 h 1426686"/>
                <a:gd name="connsiteX17" fmla="*/ 0 w 4133589"/>
                <a:gd name="connsiteY17" fmla="*/ 755012 h 1426686"/>
                <a:gd name="connsiteX18" fmla="*/ 0 w 4133589"/>
                <a:gd name="connsiteY18" fmla="*/ 467152 h 1426686"/>
                <a:gd name="connsiteX19" fmla="*/ 0 w 4133589"/>
                <a:gd name="connsiteY19" fmla="*/ 467152 h 1426686"/>
                <a:gd name="connsiteX20" fmla="*/ 0 w 4133589"/>
                <a:gd name="connsiteY20" fmla="*/ 467156 h 1426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33589" h="1426686">
                  <a:moveTo>
                    <a:pt x="0" y="467156"/>
                  </a:moveTo>
                  <a:cubicBezTo>
                    <a:pt x="0" y="361166"/>
                    <a:pt x="85921" y="275245"/>
                    <a:pt x="191911" y="275245"/>
                  </a:cubicBezTo>
                  <a:lnTo>
                    <a:pt x="939453" y="287771"/>
                  </a:lnTo>
                  <a:lnTo>
                    <a:pt x="1732176" y="0"/>
                  </a:lnTo>
                  <a:lnTo>
                    <a:pt x="1384126" y="287771"/>
                  </a:lnTo>
                  <a:lnTo>
                    <a:pt x="3941678" y="275245"/>
                  </a:lnTo>
                  <a:cubicBezTo>
                    <a:pt x="4047668" y="275245"/>
                    <a:pt x="4133589" y="361166"/>
                    <a:pt x="4133589" y="467156"/>
                  </a:cubicBezTo>
                  <a:lnTo>
                    <a:pt x="4133589" y="467152"/>
                  </a:lnTo>
                  <a:lnTo>
                    <a:pt x="4133589" y="467152"/>
                  </a:lnTo>
                  <a:lnTo>
                    <a:pt x="4133589" y="755012"/>
                  </a:lnTo>
                  <a:lnTo>
                    <a:pt x="4133589" y="1234775"/>
                  </a:lnTo>
                  <a:cubicBezTo>
                    <a:pt x="4133589" y="1340765"/>
                    <a:pt x="4047668" y="1426686"/>
                    <a:pt x="3941678" y="1426686"/>
                  </a:cubicBezTo>
                  <a:lnTo>
                    <a:pt x="1722329" y="1426686"/>
                  </a:lnTo>
                  <a:lnTo>
                    <a:pt x="688932" y="1426686"/>
                  </a:lnTo>
                  <a:lnTo>
                    <a:pt x="688932" y="1426686"/>
                  </a:lnTo>
                  <a:lnTo>
                    <a:pt x="191911" y="1426686"/>
                  </a:lnTo>
                  <a:cubicBezTo>
                    <a:pt x="85921" y="1426686"/>
                    <a:pt x="0" y="1340765"/>
                    <a:pt x="0" y="1234775"/>
                  </a:cubicBezTo>
                  <a:lnTo>
                    <a:pt x="0" y="755012"/>
                  </a:lnTo>
                  <a:lnTo>
                    <a:pt x="0" y="467152"/>
                  </a:lnTo>
                  <a:lnTo>
                    <a:pt x="0" y="467152"/>
                  </a:lnTo>
                  <a:lnTo>
                    <a:pt x="0" y="467156"/>
                  </a:lnTo>
                  <a:close/>
                </a:path>
              </a:pathLst>
            </a:custGeom>
            <a:noFill/>
            <a:ln w="25400"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324000" rtlCol="0" anchor="ctr"/>
            <a:lstStyle/>
            <a:p>
              <a:pPr marL="185738" lvl="0" indent="-185738"/>
              <a:r>
                <a:rPr kumimoji="1" lang="ja-JP" altLang="en-US" sz="13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お住まいの自治体の窓口に直接または郵送</a:t>
              </a:r>
              <a:r>
                <a:rPr kumimoji="1" lang="ja-JP" altLang="en-US" sz="13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でご提出</a:t>
              </a:r>
              <a:r>
                <a:rPr kumimoji="1" lang="ja-JP" altLang="en-US" sz="13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ください。</a:t>
              </a:r>
              <a:endParaRPr kumimoji="1" lang="en-US" altLang="ja-JP" sz="13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185738" lvl="0" indent="-185738"/>
              <a:r>
                <a:rPr kumimoji="1" lang="ja-JP" altLang="en-US" sz="13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3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</a:t>
              </a:r>
              <a:r>
                <a:rPr kumimoji="1" lang="ja-JP" altLang="en-US" sz="1300" u="sng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再支給分の</a:t>
              </a:r>
              <a:r>
                <a:rPr kumimoji="1" lang="ja-JP" altLang="en-US" sz="1300" u="sng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給付金の支給も希望される場合は、併せて申請してください。</a:t>
              </a:r>
              <a:r>
                <a:rPr kumimoji="1" lang="ja-JP" altLang="en-US" sz="13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）</a:t>
              </a:r>
              <a:endParaRPr kumimoji="1" lang="ja-JP" altLang="en-US" dirty="0"/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87393" y="73100"/>
            <a:ext cx="6676209" cy="396000"/>
            <a:chOff x="87393" y="2448000"/>
            <a:chExt cx="6676209" cy="396000"/>
          </a:xfrm>
        </p:grpSpPr>
        <p:sp>
          <p:nvSpPr>
            <p:cNvPr id="36" name="角丸四角形 35"/>
            <p:cNvSpPr/>
            <p:nvPr/>
          </p:nvSpPr>
          <p:spPr>
            <a:xfrm>
              <a:off x="267394" y="2448000"/>
              <a:ext cx="6496208" cy="396000"/>
            </a:xfrm>
            <a:prstGeom prst="roundRect">
              <a:avLst>
                <a:gd name="adj" fmla="val 0"/>
              </a:avLst>
            </a:prstGeom>
            <a:solidFill>
              <a:srgbClr val="D1F1FD"/>
            </a:solidFill>
            <a:ln w="2857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93700" lvl="0" indent="-393700"/>
              <a:r>
                <a:rPr kumimoji="1" lang="ja-JP" altLang="en-US" b="1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３．給付金の支給手続き</a:t>
              </a:r>
              <a:endParaRPr kumimoji="1" lang="ja-JP" altLang="en-US" dirty="0">
                <a:solidFill>
                  <a:srgbClr val="FF9BBC"/>
                </a:solidFill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87393" y="2448000"/>
              <a:ext cx="180000" cy="396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92D050"/>
                </a:solidFill>
              </a:endParaRPr>
            </a:p>
          </p:txBody>
        </p:sp>
      </p:grpSp>
      <p:sp>
        <p:nvSpPr>
          <p:cNvPr id="40" name="角丸四角形 39"/>
          <p:cNvSpPr/>
          <p:nvPr/>
        </p:nvSpPr>
        <p:spPr>
          <a:xfrm>
            <a:off x="107999" y="520812"/>
            <a:ext cx="6624000" cy="562361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kumimoji="1" lang="ja-JP" altLang="en-US" sz="16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16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２年</a:t>
            </a:r>
            <a:r>
              <a:rPr kumimoji="1" lang="en-US" altLang="ja-JP" sz="16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sz="16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6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ja-JP" altLang="en-US" sz="16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ja-JP" altLang="en-US" sz="16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時点で</a:t>
            </a:r>
            <a:r>
              <a:rPr kumimoji="1" lang="ja-JP" altLang="en-US" sz="16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、既</a:t>
            </a:r>
            <a:r>
              <a:rPr kumimoji="1" lang="ja-JP" altLang="en-US" sz="16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kumimoji="1" lang="ja-JP" altLang="en-US" sz="16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１回目の基本給付の</a:t>
            </a:r>
            <a:r>
              <a:rPr kumimoji="1" lang="ja-JP" altLang="en-US" sz="16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支給を受けている又は申請をしている方</a:t>
            </a:r>
          </a:p>
        </p:txBody>
      </p:sp>
    </p:spTree>
    <p:extLst>
      <p:ext uri="{BB962C8B-B14F-4D97-AF65-F5344CB8AC3E}">
        <p14:creationId xmlns:p14="http://schemas.microsoft.com/office/powerpoint/2010/main" val="290776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6234</TotalTime>
  <Words>736</Words>
  <Application>Microsoft Office PowerPoint</Application>
  <PresentationFormat>A4 210 x 297 mm</PresentationFormat>
  <Paragraphs>46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矢澤　雅弘(子ども･子育て本部)</dc:creator>
  <cp:lastModifiedBy>笹田 法明(sasada-noriaki)</cp:lastModifiedBy>
  <cp:revision>399</cp:revision>
  <cp:lastPrinted>2020-11-17T11:45:54Z</cp:lastPrinted>
  <dcterms:created xsi:type="dcterms:W3CDTF">2020-04-07T04:57:46Z</dcterms:created>
  <dcterms:modified xsi:type="dcterms:W3CDTF">2020-12-01T09:39:52Z</dcterms:modified>
</cp:coreProperties>
</file>