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7"/>
  </p:notesMasterIdLst>
  <p:handoutMasterIdLst>
    <p:handoutMasterId r:id="rId8"/>
  </p:handoutMasterIdLst>
  <p:sldIdLst>
    <p:sldId id="261" r:id="rId5"/>
    <p:sldId id="262" r:id="rId6"/>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119" userDrawn="1">
          <p15:clr>
            <a:srgbClr val="A4A3A4"/>
          </p15:clr>
        </p15:guide>
        <p15:guide id="4" pos="41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EC0"/>
    <a:srgbClr val="00A1DA"/>
    <a:srgbClr val="FDCA63"/>
    <a:srgbClr val="FDFCC4"/>
    <a:srgbClr val="FF8FB4"/>
    <a:srgbClr val="FFD1E0"/>
    <a:srgbClr val="FF9BBC"/>
    <a:srgbClr val="FFC9FF"/>
    <a:srgbClr val="F1D5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B55D1B-6314-4265-9252-D76CB89A621B}" v="4" dt="2023-04-28T02:59:06.3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6391" autoAdjust="0"/>
  </p:normalViewPr>
  <p:slideViewPr>
    <p:cSldViewPr snapToGrid="0">
      <p:cViewPr varScale="1">
        <p:scale>
          <a:sx n="77" d="100"/>
          <a:sy n="77" d="100"/>
        </p:scale>
        <p:origin x="3084" y="96"/>
      </p:cViewPr>
      <p:guideLst>
        <p:guide orient="horz" pos="3120"/>
        <p:guide pos="2160"/>
        <p:guide pos="119"/>
        <p:guide pos="4156"/>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辻 裕菜(TSUJI Yuna)" userId="926816db-3974-4cb2-9b3e-c2f260a5040d" providerId="ADAL" clId="{10FA0DF8-9B8B-4B53-89D0-4835EED175C8}"/>
    <pc:docChg chg="modSld">
      <pc:chgData name="辻 裕菜(TSUJI Yuna)" userId="926816db-3974-4cb2-9b3e-c2f260a5040d" providerId="ADAL" clId="{10FA0DF8-9B8B-4B53-89D0-4835EED175C8}" dt="2023-04-18T12:46:14.184" v="112" actId="1076"/>
      <pc:docMkLst>
        <pc:docMk/>
      </pc:docMkLst>
      <pc:sldChg chg="modSp mod">
        <pc:chgData name="辻 裕菜(TSUJI Yuna)" userId="926816db-3974-4cb2-9b3e-c2f260a5040d" providerId="ADAL" clId="{10FA0DF8-9B8B-4B53-89D0-4835EED175C8}" dt="2023-04-18T12:43:53.646" v="99" actId="14100"/>
        <pc:sldMkLst>
          <pc:docMk/>
          <pc:sldMk cId="3800977838" sldId="261"/>
        </pc:sldMkLst>
        <pc:spChg chg="mod">
          <ac:chgData name="辻 裕菜(TSUJI Yuna)" userId="926816db-3974-4cb2-9b3e-c2f260a5040d" providerId="ADAL" clId="{10FA0DF8-9B8B-4B53-89D0-4835EED175C8}" dt="2023-04-18T12:43:53.646" v="99" actId="14100"/>
          <ac:spMkLst>
            <pc:docMk/>
            <pc:sldMk cId="3800977838" sldId="261"/>
            <ac:spMk id="20" creationId="{00000000-0000-0000-0000-000000000000}"/>
          </ac:spMkLst>
        </pc:spChg>
      </pc:sldChg>
      <pc:sldChg chg="modSp mod">
        <pc:chgData name="辻 裕菜(TSUJI Yuna)" userId="926816db-3974-4cb2-9b3e-c2f260a5040d" providerId="ADAL" clId="{10FA0DF8-9B8B-4B53-89D0-4835EED175C8}" dt="2023-04-18T12:46:14.184" v="112" actId="1076"/>
        <pc:sldMkLst>
          <pc:docMk/>
          <pc:sldMk cId="2907768814" sldId="262"/>
        </pc:sldMkLst>
        <pc:spChg chg="mod">
          <ac:chgData name="辻 裕菜(TSUJI Yuna)" userId="926816db-3974-4cb2-9b3e-c2f260a5040d" providerId="ADAL" clId="{10FA0DF8-9B8B-4B53-89D0-4835EED175C8}" dt="2023-04-18T12:46:07.703" v="111" actId="14100"/>
          <ac:spMkLst>
            <pc:docMk/>
            <pc:sldMk cId="2907768814" sldId="262"/>
            <ac:spMk id="29" creationId="{00000000-0000-0000-0000-000000000000}"/>
          </ac:spMkLst>
        </pc:spChg>
        <pc:spChg chg="mod">
          <ac:chgData name="辻 裕菜(TSUJI Yuna)" userId="926816db-3974-4cb2-9b3e-c2f260a5040d" providerId="ADAL" clId="{10FA0DF8-9B8B-4B53-89D0-4835EED175C8}" dt="2023-04-18T12:46:14.184" v="112" actId="1076"/>
          <ac:spMkLst>
            <pc:docMk/>
            <pc:sldMk cId="2907768814" sldId="262"/>
            <ac:spMk id="32" creationId="{00000000-0000-0000-0000-000000000000}"/>
          </ac:spMkLst>
        </pc:spChg>
      </pc:sldChg>
    </pc:docChg>
  </pc:docChgLst>
  <pc:docChgLst>
    <pc:chgData name="辻 裕菜(TSUJI Yuna)" userId="926816db-3974-4cb2-9b3e-c2f260a5040d" providerId="ADAL" clId="{26C612D5-6DB9-4DAB-91E4-51B44A2CAD47}"/>
    <pc:docChg chg="modSld">
      <pc:chgData name="辻 裕菜(TSUJI Yuna)" userId="926816db-3974-4cb2-9b3e-c2f260a5040d" providerId="ADAL" clId="{26C612D5-6DB9-4DAB-91E4-51B44A2CAD47}" dt="2023-04-14T16:06:57.039" v="143" actId="20577"/>
      <pc:docMkLst>
        <pc:docMk/>
      </pc:docMkLst>
      <pc:sldChg chg="modSp mod">
        <pc:chgData name="辻 裕菜(TSUJI Yuna)" userId="926816db-3974-4cb2-9b3e-c2f260a5040d" providerId="ADAL" clId="{26C612D5-6DB9-4DAB-91E4-51B44A2CAD47}" dt="2023-04-14T15:00:43.845" v="97" actId="207"/>
        <pc:sldMkLst>
          <pc:docMk/>
          <pc:sldMk cId="3800977838" sldId="261"/>
        </pc:sldMkLst>
        <pc:spChg chg="mod">
          <ac:chgData name="辻 裕菜(TSUJI Yuna)" userId="926816db-3974-4cb2-9b3e-c2f260a5040d" providerId="ADAL" clId="{26C612D5-6DB9-4DAB-91E4-51B44A2CAD47}" dt="2023-04-14T15:00:28.328" v="95" actId="207"/>
          <ac:spMkLst>
            <pc:docMk/>
            <pc:sldMk cId="3800977838" sldId="261"/>
            <ac:spMk id="20" creationId="{00000000-0000-0000-0000-000000000000}"/>
          </ac:spMkLst>
        </pc:spChg>
        <pc:spChg chg="mod">
          <ac:chgData name="辻 裕菜(TSUJI Yuna)" userId="926816db-3974-4cb2-9b3e-c2f260a5040d" providerId="ADAL" clId="{26C612D5-6DB9-4DAB-91E4-51B44A2CAD47}" dt="2023-04-14T15:00:43.845" v="97" actId="207"/>
          <ac:spMkLst>
            <pc:docMk/>
            <pc:sldMk cId="3800977838" sldId="261"/>
            <ac:spMk id="52" creationId="{00000000-0000-0000-0000-000000000000}"/>
          </ac:spMkLst>
        </pc:spChg>
      </pc:sldChg>
      <pc:sldChg chg="modSp mod">
        <pc:chgData name="辻 裕菜(TSUJI Yuna)" userId="926816db-3974-4cb2-9b3e-c2f260a5040d" providerId="ADAL" clId="{26C612D5-6DB9-4DAB-91E4-51B44A2CAD47}" dt="2023-04-14T16:06:57.039" v="143" actId="20577"/>
        <pc:sldMkLst>
          <pc:docMk/>
          <pc:sldMk cId="2907768814" sldId="262"/>
        </pc:sldMkLst>
        <pc:spChg chg="mod">
          <ac:chgData name="辻 裕菜(TSUJI Yuna)" userId="926816db-3974-4cb2-9b3e-c2f260a5040d" providerId="ADAL" clId="{26C612D5-6DB9-4DAB-91E4-51B44A2CAD47}" dt="2023-04-14T15:01:33.383" v="106" actId="207"/>
          <ac:spMkLst>
            <pc:docMk/>
            <pc:sldMk cId="2907768814" sldId="262"/>
            <ac:spMk id="29" creationId="{00000000-0000-0000-0000-000000000000}"/>
          </ac:spMkLst>
        </pc:spChg>
        <pc:spChg chg="mod">
          <ac:chgData name="辻 裕菜(TSUJI Yuna)" userId="926816db-3974-4cb2-9b3e-c2f260a5040d" providerId="ADAL" clId="{26C612D5-6DB9-4DAB-91E4-51B44A2CAD47}" dt="2023-04-14T15:02:16.086" v="120" actId="207"/>
          <ac:spMkLst>
            <pc:docMk/>
            <pc:sldMk cId="2907768814" sldId="262"/>
            <ac:spMk id="32" creationId="{00000000-0000-0000-0000-000000000000}"/>
          </ac:spMkLst>
        </pc:spChg>
        <pc:spChg chg="mod">
          <ac:chgData name="辻 裕菜(TSUJI Yuna)" userId="926816db-3974-4cb2-9b3e-c2f260a5040d" providerId="ADAL" clId="{26C612D5-6DB9-4DAB-91E4-51B44A2CAD47}" dt="2023-04-14T16:06:57.039" v="143" actId="20577"/>
          <ac:spMkLst>
            <pc:docMk/>
            <pc:sldMk cId="2907768814" sldId="262"/>
            <ac:spMk id="56" creationId="{00000000-0000-0000-0000-000000000000}"/>
          </ac:spMkLst>
        </pc:spChg>
      </pc:sldChg>
    </pc:docChg>
  </pc:docChgLst>
  <pc:docChgLst>
    <pc:chgData name="辻 裕菜(TSUJI Yuna)" userId="926816db-3974-4cb2-9b3e-c2f260a5040d" providerId="ADAL" clId="{23B55D1B-6314-4265-9252-D76CB89A621B}"/>
    <pc:docChg chg="undo custSel modSld">
      <pc:chgData name="辻 裕菜(TSUJI Yuna)" userId="926816db-3974-4cb2-9b3e-c2f260a5040d" providerId="ADAL" clId="{23B55D1B-6314-4265-9252-D76CB89A621B}" dt="2023-04-28T02:59:11.133" v="290" actId="1076"/>
      <pc:docMkLst>
        <pc:docMk/>
      </pc:docMkLst>
      <pc:sldChg chg="addSp modSp mod">
        <pc:chgData name="辻 裕菜(TSUJI Yuna)" userId="926816db-3974-4cb2-9b3e-c2f260a5040d" providerId="ADAL" clId="{23B55D1B-6314-4265-9252-D76CB89A621B}" dt="2023-04-28T02:58:48.444" v="286" actId="207"/>
        <pc:sldMkLst>
          <pc:docMk/>
          <pc:sldMk cId="3800977838" sldId="261"/>
        </pc:sldMkLst>
        <pc:spChg chg="add mod">
          <ac:chgData name="辻 裕菜(TSUJI Yuna)" userId="926816db-3974-4cb2-9b3e-c2f260a5040d" providerId="ADAL" clId="{23B55D1B-6314-4265-9252-D76CB89A621B}" dt="2023-04-28T02:58:48.444" v="286" actId="207"/>
          <ac:spMkLst>
            <pc:docMk/>
            <pc:sldMk cId="3800977838" sldId="261"/>
            <ac:spMk id="2" creationId="{D8514A79-4572-D189-85F3-C1A451356723}"/>
          </ac:spMkLst>
        </pc:spChg>
        <pc:spChg chg="mod">
          <ac:chgData name="辻 裕菜(TSUJI Yuna)" userId="926816db-3974-4cb2-9b3e-c2f260a5040d" providerId="ADAL" clId="{23B55D1B-6314-4265-9252-D76CB89A621B}" dt="2023-04-28T02:57:02.544" v="155" actId="207"/>
          <ac:spMkLst>
            <pc:docMk/>
            <pc:sldMk cId="3800977838" sldId="261"/>
            <ac:spMk id="20" creationId="{00000000-0000-0000-0000-000000000000}"/>
          </ac:spMkLst>
        </pc:spChg>
      </pc:sldChg>
      <pc:sldChg chg="addSp delSp modSp mod">
        <pc:chgData name="辻 裕菜(TSUJI Yuna)" userId="926816db-3974-4cb2-9b3e-c2f260a5040d" providerId="ADAL" clId="{23B55D1B-6314-4265-9252-D76CB89A621B}" dt="2023-04-28T02:59:11.133" v="290" actId="1076"/>
        <pc:sldMkLst>
          <pc:docMk/>
          <pc:sldMk cId="2907768814" sldId="262"/>
        </pc:sldMkLst>
        <pc:spChg chg="add mod">
          <ac:chgData name="辻 裕菜(TSUJI Yuna)" userId="926816db-3974-4cb2-9b3e-c2f260a5040d" providerId="ADAL" clId="{23B55D1B-6314-4265-9252-D76CB89A621B}" dt="2023-04-28T02:59:11.133" v="290" actId="1076"/>
          <ac:spMkLst>
            <pc:docMk/>
            <pc:sldMk cId="2907768814" sldId="262"/>
            <ac:spMk id="8" creationId="{666EA3D7-D593-67C8-BC78-BDAEE1A94A39}"/>
          </ac:spMkLst>
        </pc:spChg>
        <pc:spChg chg="mod">
          <ac:chgData name="辻 裕菜(TSUJI Yuna)" userId="926816db-3974-4cb2-9b3e-c2f260a5040d" providerId="ADAL" clId="{23B55D1B-6314-4265-9252-D76CB89A621B}" dt="2023-04-28T02:57:45.265" v="199" actId="207"/>
          <ac:spMkLst>
            <pc:docMk/>
            <pc:sldMk cId="2907768814" sldId="262"/>
            <ac:spMk id="32" creationId="{00000000-0000-0000-0000-000000000000}"/>
          </ac:spMkLst>
        </pc:spChg>
        <pc:graphicFrameChg chg="add del mod">
          <ac:chgData name="辻 裕菜(TSUJI Yuna)" userId="926816db-3974-4cb2-9b3e-c2f260a5040d" providerId="ADAL" clId="{23B55D1B-6314-4265-9252-D76CB89A621B}" dt="2023-04-28T02:59:00.878" v="288"/>
          <ac:graphicFrameMkLst>
            <pc:docMk/>
            <pc:sldMk cId="2907768814" sldId="262"/>
            <ac:graphicFrameMk id="4" creationId="{4230EED6-0034-5330-A909-0F11539DD728}"/>
          </ac:graphicFrameMkLst>
        </pc:graphicFrameChg>
        <pc:graphicFrameChg chg="add del mod">
          <ac:chgData name="辻 裕菜(TSUJI Yuna)" userId="926816db-3974-4cb2-9b3e-c2f260a5040d" providerId="ADAL" clId="{23B55D1B-6314-4265-9252-D76CB89A621B}" dt="2023-04-28T02:59:00.878" v="288"/>
          <ac:graphicFrameMkLst>
            <pc:docMk/>
            <pc:sldMk cId="2907768814" sldId="262"/>
            <ac:graphicFrameMk id="7" creationId="{4FD5B532-C8B0-DDBB-77CC-C35FC7C5DED1}"/>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9413" cy="495300"/>
          </a:xfrm>
          <a:prstGeom prst="rect">
            <a:avLst/>
          </a:prstGeom>
        </p:spPr>
        <p:txBody>
          <a:bodyPr vert="horz" lIns="91427" tIns="45714" rIns="91427" bIns="45714" rtlCol="0"/>
          <a:lstStyle>
            <a:lvl1pPr algn="l">
              <a:defRPr sz="1200"/>
            </a:lvl1pPr>
          </a:lstStyle>
          <a:p>
            <a:r>
              <a:rPr kumimoji="1" lang="ja-JP" altLang="en-US"/>
              <a:t>（参考資料２）　</a:t>
            </a:r>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27" tIns="45714" rIns="91427" bIns="45714" rtlCol="0"/>
          <a:lstStyle>
            <a:lvl1pPr algn="r">
              <a:defRPr sz="1200"/>
            </a:lvl1pPr>
          </a:lstStyle>
          <a:p>
            <a:fld id="{11035C0A-6A21-427D-A3EB-E8A52BE8FF8D}" type="datetimeFigureOut">
              <a:rPr kumimoji="1" lang="ja-JP" altLang="en-US" smtClean="0"/>
              <a:t>2025/2/13</a:t>
            </a:fld>
            <a:endParaRPr kumimoji="1" lang="ja-JP" altLang="en-US"/>
          </a:p>
        </p:txBody>
      </p:sp>
      <p:sp>
        <p:nvSpPr>
          <p:cNvPr id="4" name="フッター プレースホルダー 3"/>
          <p:cNvSpPr>
            <a:spLocks noGrp="1"/>
          </p:cNvSpPr>
          <p:nvPr>
            <p:ph type="ftr" sz="quarter" idx="2"/>
          </p:nvPr>
        </p:nvSpPr>
        <p:spPr>
          <a:xfrm>
            <a:off x="2" y="9371013"/>
            <a:ext cx="2919413" cy="495300"/>
          </a:xfrm>
          <a:prstGeom prst="rect">
            <a:avLst/>
          </a:prstGeom>
        </p:spPr>
        <p:txBody>
          <a:bodyPr vert="horz" lIns="91427" tIns="45714" rIns="91427"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27" tIns="45714" rIns="91427" bIns="45714" rtlCol="0" anchor="b"/>
          <a:lstStyle>
            <a:lvl1pPr algn="r">
              <a:defRPr sz="1200"/>
            </a:lvl1pPr>
          </a:lstStyle>
          <a:p>
            <a:fld id="{C91F2FBD-9738-4CB6-A58A-DC9F14A6E17E}" type="slidenum">
              <a:rPr kumimoji="1" lang="ja-JP" altLang="en-US" smtClean="0"/>
              <a:t>‹#›</a:t>
            </a:fld>
            <a:endParaRPr kumimoji="1" lang="ja-JP" altLang="en-US"/>
          </a:p>
        </p:txBody>
      </p:sp>
    </p:spTree>
    <p:extLst>
      <p:ext uri="{BB962C8B-B14F-4D97-AF65-F5344CB8AC3E}">
        <p14:creationId xmlns:p14="http://schemas.microsoft.com/office/powerpoint/2010/main" val="10515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621" cy="494813"/>
          </a:xfrm>
          <a:prstGeom prst="rect">
            <a:avLst/>
          </a:prstGeom>
        </p:spPr>
        <p:txBody>
          <a:bodyPr vert="horz" lIns="90638" tIns="45318" rIns="90638" bIns="45318" rtlCol="0"/>
          <a:lstStyle>
            <a:lvl1pPr algn="l">
              <a:defRPr sz="1200"/>
            </a:lvl1pPr>
          </a:lstStyle>
          <a:p>
            <a:r>
              <a:rPr kumimoji="1" lang="ja-JP" altLang="en-US"/>
              <a:t>（参考資料２）　</a:t>
            </a:r>
          </a:p>
        </p:txBody>
      </p:sp>
      <p:sp>
        <p:nvSpPr>
          <p:cNvPr id="3" name="日付プレースホルダー 2"/>
          <p:cNvSpPr>
            <a:spLocks noGrp="1"/>
          </p:cNvSpPr>
          <p:nvPr>
            <p:ph type="dt" idx="1"/>
          </p:nvPr>
        </p:nvSpPr>
        <p:spPr>
          <a:xfrm>
            <a:off x="3815573" y="1"/>
            <a:ext cx="2918621" cy="494813"/>
          </a:xfrm>
          <a:prstGeom prst="rect">
            <a:avLst/>
          </a:prstGeom>
        </p:spPr>
        <p:txBody>
          <a:bodyPr vert="horz" lIns="90638" tIns="45318" rIns="90638" bIns="45318" rtlCol="0"/>
          <a:lstStyle>
            <a:lvl1pPr algn="r">
              <a:defRPr sz="1200"/>
            </a:lvl1pPr>
          </a:lstStyle>
          <a:p>
            <a:fld id="{7072B0E7-22FF-4BC1-A758-8F10060C7725}" type="datetimeFigureOut">
              <a:rPr kumimoji="1" lang="ja-JP" altLang="en-US" smtClean="0"/>
              <a:t>2025/2/13</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0638" tIns="45318" rIns="90638"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8" tIns="45318" rIns="90638"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8" tIns="45318" rIns="90638"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4813"/>
          </a:xfrm>
          <a:prstGeom prst="rect">
            <a:avLst/>
          </a:prstGeom>
        </p:spPr>
        <p:txBody>
          <a:bodyPr vert="horz" lIns="90638" tIns="45318" rIns="90638" bIns="45318" rtlCol="0" anchor="b"/>
          <a:lstStyle>
            <a:lvl1pPr algn="r">
              <a:defRPr sz="1200"/>
            </a:lvl1pPr>
          </a:lstStyle>
          <a:p>
            <a:fld id="{E8CB1C19-52BF-4414-988E-4142549F6619}" type="slidenum">
              <a:rPr kumimoji="1" lang="ja-JP" altLang="en-US" smtClean="0"/>
              <a:t>‹#›</a:t>
            </a:fld>
            <a:endParaRPr kumimoji="1" lang="ja-JP" altLang="en-US"/>
          </a:p>
        </p:txBody>
      </p:sp>
    </p:spTree>
    <p:extLst>
      <p:ext uri="{BB962C8B-B14F-4D97-AF65-F5344CB8AC3E}">
        <p14:creationId xmlns:p14="http://schemas.microsoft.com/office/powerpoint/2010/main" val="27135698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09791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14238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421886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1411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8177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8700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2025/2/13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69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B14F1D-CADF-4750-AFB6-4076E34C72C1}" type="datetimeFigureOut">
              <a:rPr kumimoji="1" lang="ja-JP" altLang="en-US" smtClean="0"/>
              <a:t>2025/2/13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420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7B14F1D-CADF-4750-AFB6-4076E34C72C1}" type="datetimeFigureOut">
              <a:rPr kumimoji="1" lang="ja-JP" altLang="en-US" smtClean="0"/>
              <a:t>2025/2/13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7795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14F1D-CADF-4750-AFB6-4076E34C72C1}" type="datetimeFigureOut">
              <a:rPr kumimoji="1" lang="ja-JP" altLang="en-US" smtClean="0"/>
              <a:t>2025/2/13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4452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2025/2/13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05743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2025/2/13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0961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B14F1D-CADF-4750-AFB6-4076E34C72C1}" type="datetimeFigureOut">
              <a:rPr kumimoji="1" lang="ja-JP" altLang="en-US" smtClean="0"/>
              <a:t>2025/2/13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028362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a:spLocks/>
          </p:cNvSpPr>
          <p:nvPr/>
        </p:nvSpPr>
        <p:spPr>
          <a:xfrm>
            <a:off x="-13065" y="546502"/>
            <a:ext cx="6871065" cy="1656000"/>
          </a:xfrm>
          <a:prstGeom prst="roundRect">
            <a:avLst>
              <a:gd name="adj" fmla="val 0"/>
            </a:avLst>
          </a:prstGeom>
          <a:solidFill>
            <a:srgbClr val="FDCA63">
              <a:alpha val="89804"/>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216000" bIns="108000" rtlCol="0" anchor="ctr"/>
          <a:lstStyle/>
          <a:p>
            <a:pPr algn="ctr">
              <a:lnSpc>
                <a:spcPts val="4000"/>
              </a:lnSpc>
            </a:pPr>
            <a:r>
              <a:rPr kumimoji="1" lang="ja-JP" altLang="en-US" sz="3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飯山市子育て世帯生活支援特別給付金（ひとり親世帯分）</a:t>
            </a:r>
            <a:endParaRPr kumimoji="1" lang="en-US" altLang="ja-JP" sz="3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algn="ctr">
              <a:lnSpc>
                <a:spcPts val="4000"/>
              </a:lnSpc>
            </a:pPr>
            <a:r>
              <a:rPr kumimoji="1" lang="ja-JP" altLang="en-US" sz="3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のご案内</a:t>
            </a:r>
          </a:p>
        </p:txBody>
      </p:sp>
      <p:sp>
        <p:nvSpPr>
          <p:cNvPr id="45" name="テキスト ボックス 44"/>
          <p:cNvSpPr txBox="1"/>
          <p:nvPr/>
        </p:nvSpPr>
        <p:spPr>
          <a:xfrm>
            <a:off x="53506" y="209256"/>
            <a:ext cx="4536000" cy="369332"/>
          </a:xfrm>
          <a:prstGeom prst="rect">
            <a:avLst/>
          </a:prstGeom>
          <a:noFill/>
        </p:spPr>
        <p:txBody>
          <a:bodyPr wrap="square" rtlCol="0">
            <a:spAutoFit/>
          </a:bodyPr>
          <a:lstStyle/>
          <a:p>
            <a:r>
              <a:rPr lang="ja-JP" altLang="en-US" b="1" dirty="0">
                <a:solidFill>
                  <a:schemeClr val="accent2"/>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ひとり親のご家庭へ、大切なお知らせ</a:t>
            </a:r>
            <a:endParaRPr kumimoji="1" lang="ja-JP" altLang="en-US" b="1" dirty="0">
              <a:solidFill>
                <a:schemeClr val="accent2"/>
              </a:solidFill>
              <a:effectLst>
                <a:outerShdw blurRad="38100" dist="38100" dir="2700000" algn="tl">
                  <a:srgbClr val="000000">
                    <a:alpha val="43137"/>
                  </a:srgbClr>
                </a:outerShdw>
              </a:effectLst>
            </a:endParaRPr>
          </a:p>
        </p:txBody>
      </p:sp>
      <p:sp>
        <p:nvSpPr>
          <p:cNvPr id="19" name="角丸四角形 18"/>
          <p:cNvSpPr>
            <a:spLocks/>
          </p:cNvSpPr>
          <p:nvPr/>
        </p:nvSpPr>
        <p:spPr>
          <a:xfrm>
            <a:off x="1" y="2170416"/>
            <a:ext cx="6876000" cy="468000"/>
          </a:xfrm>
          <a:prstGeom prst="roundRect">
            <a:avLst>
              <a:gd name="adj"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r>
              <a:rPr kumimoji="1" lang="ja-JP" altLang="en-US" sz="1600" b="1" dirty="0">
                <a:solidFill>
                  <a:prstClr val="black"/>
                </a:solidFill>
                <a:latin typeface="メイリオ" panose="020B0604030504040204" pitchFamily="50" charset="-128"/>
                <a:ea typeface="メイリオ" panose="020B0604030504040204" pitchFamily="50" charset="-128"/>
              </a:rPr>
              <a:t>ひとり親世帯の支援のため、</a:t>
            </a:r>
            <a:r>
              <a:rPr kumimoji="1" lang="ja-JP" altLang="en-US" sz="2200" b="1" u="sng" dirty="0">
                <a:solidFill>
                  <a:prstClr val="black"/>
                </a:solidFill>
                <a:latin typeface="メイリオ" panose="020B0604030504040204" pitchFamily="50" charset="-128"/>
                <a:ea typeface="メイリオ" panose="020B0604030504040204" pitchFamily="50" charset="-128"/>
              </a:rPr>
              <a:t>新たな給付金の支給</a:t>
            </a:r>
            <a:r>
              <a:rPr kumimoji="1" lang="ja-JP" altLang="en-US" sz="1600" b="1" dirty="0">
                <a:solidFill>
                  <a:prstClr val="black"/>
                </a:solidFill>
                <a:latin typeface="メイリオ" panose="020B0604030504040204" pitchFamily="50" charset="-128"/>
                <a:ea typeface="メイリオ" panose="020B0604030504040204" pitchFamily="50" charset="-128"/>
              </a:rPr>
              <a:t>を実施します</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87393" y="2702000"/>
            <a:ext cx="6676209" cy="396000"/>
            <a:chOff x="87393" y="2448000"/>
            <a:chExt cx="6676209" cy="396000"/>
          </a:xfrm>
        </p:grpSpPr>
        <p:sp>
          <p:nvSpPr>
            <p:cNvPr id="31" name="角丸四角形 30"/>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a:solidFill>
                    <a:prstClr val="black"/>
                  </a:solidFill>
                  <a:latin typeface="メイリオ" panose="020B0604030504040204" pitchFamily="50" charset="-128"/>
                  <a:ea typeface="メイリオ" panose="020B0604030504040204" pitchFamily="50" charset="-128"/>
                </a:rPr>
                <a:t>１．支給対象者</a:t>
              </a:r>
              <a:endParaRPr kumimoji="1" lang="ja-JP" altLang="en-US" sz="2000" dirty="0">
                <a:solidFill>
                  <a:srgbClr val="FF9BBC"/>
                </a:solidFill>
              </a:endParaRPr>
            </a:p>
          </p:txBody>
        </p:sp>
        <p:sp>
          <p:nvSpPr>
            <p:cNvPr id="32" name="正方形/長方形 31"/>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4" name="正方形/長方形 23"/>
          <p:cNvSpPr/>
          <p:nvPr/>
        </p:nvSpPr>
        <p:spPr>
          <a:xfrm>
            <a:off x="4326500" y="4422603"/>
            <a:ext cx="6691602" cy="800219"/>
          </a:xfrm>
          <a:prstGeom prst="rect">
            <a:avLst/>
          </a:prstGeom>
        </p:spPr>
        <p:txBody>
          <a:bodyPr wrap="square" lIns="72000" tIns="36000" rIns="72000" bIns="36000">
            <a:noAutofit/>
          </a:bodyPr>
          <a:lstStyle/>
          <a:p>
            <a:endParaRPr kumimoji="1" lang="ja-JP" altLang="en-US" sz="1400" b="1" dirty="0">
              <a:solidFill>
                <a:prstClr val="black"/>
              </a:solidFill>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72001" y="5458830"/>
            <a:ext cx="6691600"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　</a:t>
            </a:r>
            <a:endParaRPr kumimoji="1" lang="en-US" altLang="ja-JP" sz="1200"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3018064" y="4746730"/>
            <a:ext cx="6679237" cy="487059"/>
          </a:xfrm>
          <a:prstGeom prst="rect">
            <a:avLst/>
          </a:prstGeom>
          <a:noFill/>
        </p:spPr>
        <p:txBody>
          <a:bodyPr wrap="square" lIns="108000" tIns="108000" rIns="108000" bIns="36000" rtlCol="0" anchor="ctr" anchorCtr="0">
            <a:noAutofit/>
          </a:bodyPr>
          <a:lstStyle/>
          <a:p>
            <a:pPr algn="ctr"/>
            <a:endParaRPr kumimoji="1" lang="ja-JP" altLang="en-US" sz="28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9001" y="7286306"/>
            <a:ext cx="6848999" cy="630942"/>
          </a:xfrm>
          <a:prstGeom prst="rect">
            <a:avLst/>
          </a:prstGeom>
          <a:noFill/>
        </p:spPr>
        <p:txBody>
          <a:bodyPr wrap="square" rtlCol="0">
            <a:noAutofit/>
          </a:bodyPr>
          <a:lstStyle/>
          <a:p>
            <a:pPr marL="393700" indent="-393700"/>
            <a:r>
              <a:rPr kumimoji="1" lang="ja-JP" altLang="en-US" sz="1600" b="1" dirty="0">
                <a:latin typeface="メイリオ" panose="020B0604030504040204" pitchFamily="50" charset="-128"/>
                <a:ea typeface="メイリオ" panose="020B0604030504040204" pitchFamily="50" charset="-128"/>
              </a:rPr>
              <a:t>■支給手続きについては裏面に掲載しています。必ずご確認ください。</a:t>
            </a:r>
          </a:p>
          <a:p>
            <a:pPr marL="355600" lvl="0" indent="-3556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＊お問い合わせは、下記までお電話ください。</a:t>
            </a:r>
            <a:endParaRPr kumimoji="1" lang="ja-JP" altLang="en-US" sz="1600" b="1" dirty="0">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87392" y="6193997"/>
            <a:ext cx="6676209" cy="396000"/>
            <a:chOff x="87392" y="6371797"/>
            <a:chExt cx="6676209" cy="396000"/>
          </a:xfrm>
        </p:grpSpPr>
        <p:sp>
          <p:nvSpPr>
            <p:cNvPr id="40" name="角丸四角形 39"/>
            <p:cNvSpPr/>
            <p:nvPr/>
          </p:nvSpPr>
          <p:spPr>
            <a:xfrm>
              <a:off x="267393" y="6371797"/>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a:solidFill>
                    <a:prstClr val="black"/>
                  </a:solidFill>
                  <a:latin typeface="メイリオ" panose="020B0604030504040204" pitchFamily="50" charset="-128"/>
                  <a:ea typeface="メイリオ" panose="020B0604030504040204" pitchFamily="50" charset="-128"/>
                </a:rPr>
                <a:t>２．支給額</a:t>
              </a:r>
              <a:endParaRPr kumimoji="1" lang="ja-JP" altLang="en-US" sz="2000" dirty="0">
                <a:solidFill>
                  <a:srgbClr val="FF9BBC"/>
                </a:solidFill>
              </a:endParaRPr>
            </a:p>
          </p:txBody>
        </p:sp>
        <p:sp>
          <p:nvSpPr>
            <p:cNvPr id="42" name="正方形/長方形 41"/>
            <p:cNvSpPr/>
            <p:nvPr/>
          </p:nvSpPr>
          <p:spPr>
            <a:xfrm>
              <a:off x="87392" y="6371797"/>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38" name="角丸四角形 37"/>
          <p:cNvSpPr/>
          <p:nvPr/>
        </p:nvSpPr>
        <p:spPr>
          <a:xfrm>
            <a:off x="72000" y="6638303"/>
            <a:ext cx="6732000" cy="576000"/>
          </a:xfrm>
          <a:prstGeom prst="round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lvl="0" algn="ctr"/>
            <a:r>
              <a:rPr kumimoji="1" lang="ja-JP" altLang="en-US" sz="2000" dirty="0">
                <a:solidFill>
                  <a:prstClr val="black"/>
                </a:solidFill>
                <a:latin typeface="メイリオ" panose="020B0604030504040204" pitchFamily="50" charset="-128"/>
                <a:ea typeface="メイリオ" panose="020B0604030504040204" pitchFamily="50" charset="-128"/>
              </a:rPr>
              <a:t>児童１人当たり一律</a:t>
            </a:r>
            <a:r>
              <a:rPr kumimoji="1" lang="ja-JP" altLang="en-US" sz="3200" b="1" dirty="0">
                <a:solidFill>
                  <a:srgbClr val="FF0000"/>
                </a:solidFill>
                <a:latin typeface="メイリオ" panose="020B0604030504040204" pitchFamily="50" charset="-128"/>
                <a:ea typeface="メイリオ" panose="020B0604030504040204" pitchFamily="50" charset="-128"/>
              </a:rPr>
              <a:t>１万円</a:t>
            </a:r>
            <a:endParaRPr kumimoji="1" lang="ja-JP" altLang="en-US" sz="3200" dirty="0">
              <a:solidFill>
                <a:srgbClr val="FF0000"/>
              </a:solidFill>
            </a:endParaRPr>
          </a:p>
        </p:txBody>
      </p:sp>
      <p:sp>
        <p:nvSpPr>
          <p:cNvPr id="20" name="角丸四角形 19"/>
          <p:cNvSpPr/>
          <p:nvPr/>
        </p:nvSpPr>
        <p:spPr>
          <a:xfrm>
            <a:off x="61217" y="3132976"/>
            <a:ext cx="6722500" cy="3025409"/>
          </a:xfrm>
          <a:prstGeom prst="roundRect">
            <a:avLst>
              <a:gd name="adj" fmla="val 7264"/>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t" anchorCtr="0"/>
          <a:lstStyle/>
          <a:p>
            <a:pPr marL="180000" lvl="0" indent="-457200"/>
            <a:r>
              <a:rPr kumimoji="1" lang="ja-JP" altLang="en-US" dirty="0">
                <a:solidFill>
                  <a:prstClr val="black"/>
                </a:solidFill>
                <a:latin typeface="メイリオ" panose="020B0604030504040204" pitchFamily="50" charset="-128"/>
                <a:ea typeface="メイリオ" panose="020B0604030504040204" pitchFamily="50" charset="-128"/>
              </a:rPr>
              <a:t>■以下の①～③のいずれかに該当する方</a:t>
            </a:r>
            <a:endParaRPr kumimoji="1" lang="ja-JP" altLang="en-US" b="1" u="sng" dirty="0">
              <a:solidFill>
                <a:prstClr val="black"/>
              </a:solidFill>
              <a:latin typeface="メイリオ" panose="020B0604030504040204" pitchFamily="50" charset="-128"/>
              <a:ea typeface="メイリオ" panose="020B0604030504040204" pitchFamily="50" charset="-128"/>
            </a:endParaRPr>
          </a:p>
          <a:p>
            <a:pPr marL="504000" lvl="0" indent="-457200">
              <a:lnSpc>
                <a:spcPts val="1900"/>
              </a:lnSpc>
            </a:pPr>
            <a:r>
              <a:rPr kumimoji="1" lang="ja-JP" altLang="en-US" sz="1600" dirty="0">
                <a:solidFill>
                  <a:prstClr val="black"/>
                </a:solidFill>
                <a:latin typeface="メイリオ" panose="020B0604030504040204" pitchFamily="50" charset="-128"/>
                <a:ea typeface="メイリオ" panose="020B0604030504040204" pitchFamily="50" charset="-128"/>
              </a:rPr>
              <a:t>　</a:t>
            </a:r>
            <a:r>
              <a:rPr kumimoji="1" lang="ja-JP" altLang="en-US" sz="1600" dirty="0">
                <a:solidFill>
                  <a:schemeClr val="tx1"/>
                </a:solidFill>
                <a:latin typeface="メイリオ" panose="020B0604030504040204" pitchFamily="50" charset="-128"/>
                <a:ea typeface="メイリオ" panose="020B0604030504040204" pitchFamily="50" charset="-128"/>
              </a:rPr>
              <a:t>①　</a:t>
            </a:r>
            <a:r>
              <a:rPr kumimoji="1" lang="ja-JP" altLang="en-US" sz="1600" b="1" dirty="0">
                <a:solidFill>
                  <a:schemeClr val="tx1"/>
                </a:solidFill>
                <a:latin typeface="メイリオ" panose="020B0604030504040204" pitchFamily="50" charset="-128"/>
                <a:ea typeface="メイリオ" panose="020B0604030504040204" pitchFamily="50" charset="-128"/>
              </a:rPr>
              <a:t>令和６年</a:t>
            </a:r>
            <a:r>
              <a:rPr kumimoji="1" lang="en-US" altLang="ja-JP" sz="1600" b="1" dirty="0">
                <a:solidFill>
                  <a:schemeClr val="tx1"/>
                </a:solidFill>
                <a:latin typeface="メイリオ" panose="020B0604030504040204" pitchFamily="50" charset="-128"/>
                <a:ea typeface="メイリオ" panose="020B0604030504040204" pitchFamily="50" charset="-128"/>
              </a:rPr>
              <a:t>12</a:t>
            </a:r>
            <a:r>
              <a:rPr kumimoji="1" lang="ja-JP" altLang="en-US" sz="1600" b="1" dirty="0">
                <a:solidFill>
                  <a:schemeClr val="tx1"/>
                </a:solidFill>
                <a:latin typeface="メイリオ" panose="020B0604030504040204" pitchFamily="50" charset="-128"/>
                <a:ea typeface="メイリオ" panose="020B0604030504040204" pitchFamily="50" charset="-128"/>
              </a:rPr>
              <a:t>月分の児童扶養手当受給者の方</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504000" lvl="0" indent="-457200">
              <a:lnSpc>
                <a:spcPts val="1900"/>
              </a:lnSpc>
            </a:pPr>
            <a:r>
              <a:rPr kumimoji="1" lang="ja-JP" altLang="en-US" sz="1600" dirty="0">
                <a:solidFill>
                  <a:schemeClr val="tx1"/>
                </a:solidFill>
                <a:latin typeface="メイリオ" panose="020B0604030504040204" pitchFamily="50" charset="-128"/>
                <a:ea typeface="メイリオ" panose="020B0604030504040204" pitchFamily="50" charset="-128"/>
              </a:rPr>
              <a:t>　②　</a:t>
            </a:r>
            <a:r>
              <a:rPr kumimoji="1" lang="ja-JP" altLang="en-US" sz="1600" b="1" dirty="0">
                <a:solidFill>
                  <a:schemeClr val="tx1"/>
                </a:solidFill>
                <a:latin typeface="メイリオ" panose="020B0604030504040204" pitchFamily="50" charset="-128"/>
                <a:ea typeface="メイリオ" panose="020B0604030504040204" pitchFamily="50" charset="-128"/>
              </a:rPr>
              <a:t>公的年金等を受給</a:t>
            </a:r>
            <a:r>
              <a:rPr kumimoji="1" lang="ja-JP" altLang="en-US" sz="1600" dirty="0">
                <a:solidFill>
                  <a:schemeClr val="tx1"/>
                </a:solidFill>
                <a:latin typeface="メイリオ" panose="020B0604030504040204" pitchFamily="50" charset="-128"/>
                <a:ea typeface="メイリオ" panose="020B0604030504040204" pitchFamily="50" charset="-128"/>
              </a:rPr>
              <a:t>していることにより、</a:t>
            </a:r>
            <a:r>
              <a:rPr kumimoji="1" lang="ja-JP" altLang="en-US" sz="1600" b="1" dirty="0">
                <a:solidFill>
                  <a:schemeClr val="tx1"/>
                </a:solidFill>
                <a:latin typeface="メイリオ" panose="020B0604030504040204" pitchFamily="50" charset="-128"/>
                <a:ea typeface="メイリオ" panose="020B0604030504040204" pitchFamily="50" charset="-128"/>
              </a:rPr>
              <a:t>令和６年</a:t>
            </a:r>
            <a:r>
              <a:rPr kumimoji="1" lang="en-US" altLang="ja-JP" sz="1600" b="1" dirty="0">
                <a:solidFill>
                  <a:schemeClr val="tx1"/>
                </a:solidFill>
                <a:latin typeface="メイリオ" panose="020B0604030504040204" pitchFamily="50" charset="-128"/>
                <a:ea typeface="メイリオ" panose="020B0604030504040204" pitchFamily="50" charset="-128"/>
              </a:rPr>
              <a:t>12</a:t>
            </a:r>
            <a:r>
              <a:rPr kumimoji="1" lang="ja-JP" altLang="en-US" sz="1600" b="1" dirty="0">
                <a:solidFill>
                  <a:schemeClr val="tx1"/>
                </a:solidFill>
                <a:latin typeface="メイリオ" panose="020B0604030504040204" pitchFamily="50" charset="-128"/>
                <a:ea typeface="メイリオ" panose="020B0604030504040204" pitchFamily="50" charset="-128"/>
              </a:rPr>
              <a:t>月分の児童扶養手当の支給を受けていない方</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576000" lvl="0" indent="-457200">
              <a:lnSpc>
                <a:spcPts val="1700"/>
              </a:lnSpc>
            </a:pPr>
            <a:r>
              <a:rPr kumimoji="1" lang="en-US" altLang="ja-JP" sz="1400" dirty="0">
                <a:solidFill>
                  <a:schemeClr val="tx1"/>
                </a:solidFill>
                <a:latin typeface="メイリオ" panose="020B0604030504040204" pitchFamily="50" charset="-128"/>
                <a:ea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rPr>
              <a:t>（「公的年金等」には、遺族年金、障害年金、老齢年金、労災年金、遺族補償などが該当します。）</a:t>
            </a:r>
            <a:endParaRPr kumimoji="1" lang="en-US" altLang="ja-JP" sz="1400" baseline="30000" dirty="0">
              <a:solidFill>
                <a:schemeClr val="tx1"/>
              </a:solidFill>
              <a:latin typeface="メイリオ" panose="020B0604030504040204" pitchFamily="50" charset="-128"/>
              <a:ea typeface="メイリオ" panose="020B0604030504040204" pitchFamily="50" charset="-128"/>
            </a:endParaRPr>
          </a:p>
          <a:p>
            <a:pPr marL="504000" lvl="0" indent="-457200">
              <a:lnSpc>
                <a:spcPts val="1900"/>
              </a:lnSpc>
              <a:spcBef>
                <a:spcPts val="300"/>
              </a:spcBef>
            </a:pPr>
            <a:r>
              <a:rPr kumimoji="1" lang="ja-JP" altLang="en-US" sz="1600" dirty="0">
                <a:solidFill>
                  <a:schemeClr val="tx1"/>
                </a:solidFill>
                <a:latin typeface="メイリオ" panose="020B0604030504040204" pitchFamily="50" charset="-128"/>
                <a:ea typeface="メイリオ" panose="020B0604030504040204" pitchFamily="50" charset="-128"/>
              </a:rPr>
              <a:t>　③　食費等の物価高騰の影響を受けて家計が急変している、</a:t>
            </a:r>
            <a:r>
              <a:rPr kumimoji="1" lang="ja-JP" altLang="en-US" sz="1600" b="1" dirty="0">
                <a:solidFill>
                  <a:schemeClr val="tx1"/>
                </a:solidFill>
                <a:latin typeface="メイリオ" panose="020B0604030504040204" pitchFamily="50" charset="-128"/>
                <a:ea typeface="メイリオ" panose="020B0604030504040204" pitchFamily="50" charset="-128"/>
              </a:rPr>
              <a:t>児童扶養手当を受給している方と同じ水準の収入の方</a:t>
            </a:r>
          </a:p>
          <a:p>
            <a:pPr marL="180000" lvl="0" indent="-457200">
              <a:lnSpc>
                <a:spcPts val="1700"/>
              </a:lnSpc>
              <a:spcBef>
                <a:spcPts val="800"/>
              </a:spcBef>
            </a:pPr>
            <a:r>
              <a:rPr kumimoji="1" lang="en-US" altLang="ja-JP" sz="1400" dirty="0">
                <a:solidFill>
                  <a:prstClr val="black"/>
                </a:solidFill>
                <a:latin typeface="メイリオ" panose="020B0604030504040204" pitchFamily="50" charset="-128"/>
                <a:ea typeface="メイリオ" panose="020B0604030504040204" pitchFamily="50" charset="-128"/>
              </a:rPr>
              <a:t>※</a:t>
            </a:r>
            <a:r>
              <a:rPr kumimoji="1" lang="ja-JP" altLang="en-US" sz="1400" dirty="0">
                <a:solidFill>
                  <a:prstClr val="black"/>
                </a:solidFill>
                <a:latin typeface="メイリオ" panose="020B0604030504040204" pitchFamily="50" charset="-128"/>
                <a:ea typeface="メイリオ" panose="020B0604030504040204" pitchFamily="50" charset="-128"/>
              </a:rPr>
              <a:t>　上記②又は③に該当する場合であっても、ひとり親世帯以外の低所得の子育て世帯対象の子育て世帯生活支援特別給付金の支給を既に受けている場合は、本給付金の支給は受けられません。</a:t>
            </a:r>
            <a:endParaRPr kumimoji="1" lang="en-US" altLang="ja-JP" sz="1400" dirty="0">
              <a:solidFill>
                <a:prstClr val="black"/>
              </a:solidFill>
              <a:latin typeface="メイリオ" panose="020B0604030504040204" pitchFamily="50" charset="-128"/>
              <a:ea typeface="メイリオ" panose="020B0604030504040204" pitchFamily="50" charset="-128"/>
            </a:endParaRPr>
          </a:p>
        </p:txBody>
      </p:sp>
      <p:pic>
        <p:nvPicPr>
          <p:cNvPr id="21" name="図 20">
            <a:extLst>
              <a:ext uri="{FF2B5EF4-FFF2-40B4-BE49-F238E27FC236}">
                <a16:creationId xmlns:a16="http://schemas.microsoft.com/office/drawing/2014/main" id="{F2A824EC-7CD2-4278-A9B7-735283492B1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13035" b="25433"/>
          <a:stretch/>
        </p:blipFill>
        <p:spPr>
          <a:xfrm>
            <a:off x="5051425" y="108202"/>
            <a:ext cx="1743075" cy="374716"/>
          </a:xfrm>
          <a:prstGeom prst="rect">
            <a:avLst/>
          </a:prstGeom>
        </p:spPr>
      </p:pic>
      <p:sp>
        <p:nvSpPr>
          <p:cNvPr id="22" name="角丸四角形 51">
            <a:extLst>
              <a:ext uri="{FF2B5EF4-FFF2-40B4-BE49-F238E27FC236}">
                <a16:creationId xmlns:a16="http://schemas.microsoft.com/office/drawing/2014/main" id="{596E33E7-4DC7-49F3-95D2-CB797FA51D37}"/>
              </a:ext>
            </a:extLst>
          </p:cNvPr>
          <p:cNvSpPr>
            <a:spLocks/>
          </p:cNvSpPr>
          <p:nvPr/>
        </p:nvSpPr>
        <p:spPr>
          <a:xfrm>
            <a:off x="267392" y="7989251"/>
            <a:ext cx="6321298" cy="1542421"/>
          </a:xfrm>
          <a:prstGeom prst="roundRect">
            <a:avLst>
              <a:gd name="adj" fmla="val 0"/>
            </a:avLst>
          </a:prstGeom>
          <a:solidFill>
            <a:srgbClr val="FDCA63">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lvl="0">
              <a:spcBef>
                <a:spcPts val="300"/>
              </a:spcBef>
            </a:pPr>
            <a:r>
              <a:rPr kumimoji="1" lang="ja-JP" altLang="en-US" sz="1600" b="1" dirty="0">
                <a:ln w="6600">
                  <a:noFill/>
                  <a:prstDash val="solid"/>
                </a:ln>
                <a:solidFill>
                  <a:srgbClr val="008EC0"/>
                </a:solidFill>
                <a:latin typeface="メイリオ" panose="020B0604030504040204" pitchFamily="50" charset="-128"/>
                <a:ea typeface="メイリオ" panose="020B0604030504040204" pitchFamily="50" charset="-128"/>
              </a:rPr>
              <a:t>　　　</a:t>
            </a:r>
            <a:r>
              <a:rPr kumimoji="1" lang="ja-JP" altLang="en-US" sz="2000" b="1" dirty="0">
                <a:ln w="6600">
                  <a:noFill/>
                  <a:prstDash val="solid"/>
                </a:ln>
                <a:solidFill>
                  <a:srgbClr val="008EC0"/>
                </a:solidFill>
                <a:latin typeface="メイリオ" panose="020B0604030504040204" pitchFamily="50" charset="-128"/>
                <a:ea typeface="メイリオ" panose="020B0604030504040204" pitchFamily="50" charset="-128"/>
              </a:rPr>
              <a:t>■</a:t>
            </a:r>
            <a:r>
              <a:rPr kumimoji="1" lang="ja-JP" altLang="en-US" sz="2000" b="1" u="sng" dirty="0">
                <a:ln w="6600">
                  <a:noFill/>
                  <a:prstDash val="solid"/>
                </a:ln>
                <a:solidFill>
                  <a:srgbClr val="008EC0"/>
                </a:solidFill>
                <a:latin typeface="メイリオ" panose="020B0604030504040204" pitchFamily="50" charset="-128"/>
                <a:ea typeface="メイリオ" panose="020B0604030504040204" pitchFamily="50" charset="-128"/>
              </a:rPr>
              <a:t>飯山市役所</a:t>
            </a:r>
          </a:p>
          <a:p>
            <a:pPr lvl="0"/>
            <a:r>
              <a:rPr kumimoji="1" lang="ja-JP" altLang="en-US" sz="2000" b="1" dirty="0">
                <a:ln w="6600">
                  <a:noFill/>
                  <a:prstDash val="solid"/>
                </a:ln>
                <a:solidFill>
                  <a:srgbClr val="008EC0"/>
                </a:solidFill>
                <a:latin typeface="メイリオ" panose="020B0604030504040204" pitchFamily="50" charset="-128"/>
                <a:ea typeface="メイリオ" panose="020B0604030504040204" pitchFamily="50" charset="-128"/>
              </a:rPr>
              <a:t>　　　 </a:t>
            </a:r>
            <a:r>
              <a:rPr kumimoji="1" lang="ja-JP" altLang="en-US" sz="2000" b="1" u="sng" dirty="0">
                <a:ln w="6600">
                  <a:noFill/>
                  <a:prstDash val="solid"/>
                </a:ln>
                <a:solidFill>
                  <a:srgbClr val="008EC0"/>
                </a:solidFill>
                <a:latin typeface="メイリオ" panose="020B0604030504040204" pitchFamily="50" charset="-128"/>
                <a:ea typeface="メイリオ" panose="020B0604030504040204" pitchFamily="50" charset="-128"/>
              </a:rPr>
              <a:t>子ども育成課　子育て支援係</a:t>
            </a:r>
            <a:endParaRPr kumimoji="1" lang="en-US" altLang="ja-JP" sz="2000" b="1" u="sng" dirty="0">
              <a:ln w="6600">
                <a:noFill/>
                <a:prstDash val="solid"/>
              </a:ln>
              <a:solidFill>
                <a:srgbClr val="008EC0"/>
              </a:solidFill>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ts val="3800"/>
              </a:lnSpc>
              <a:spcBef>
                <a:spcPts val="300"/>
              </a:spcBef>
              <a:spcAft>
                <a:spcPts val="0"/>
              </a:spcAft>
              <a:buClrTx/>
              <a:buSzTx/>
              <a:buFontTx/>
              <a:buNone/>
              <a:tabLst/>
              <a:defRPr/>
            </a:pPr>
            <a:r>
              <a:rPr kumimoji="1" lang="ja-JP" altLang="en-US" sz="2800" b="1" dirty="0">
                <a:ln w="6600">
                  <a:noFill/>
                  <a:prstDash val="solid"/>
                </a:ln>
                <a:solidFill>
                  <a:srgbClr val="008EC0"/>
                </a:solidFill>
                <a:latin typeface="メイリオ" panose="020B0604030504040204" pitchFamily="50" charset="-128"/>
                <a:ea typeface="メイリオ" panose="020B0604030504040204" pitchFamily="50" charset="-128"/>
              </a:rPr>
              <a:t>  </a:t>
            </a:r>
            <a:r>
              <a:rPr kumimoji="1" lang="en-US" altLang="ja-JP" sz="2800" b="1" dirty="0">
                <a:ln w="6600">
                  <a:noFill/>
                  <a:prstDash val="solid"/>
                </a:ln>
                <a:solidFill>
                  <a:srgbClr val="008EC0"/>
                </a:solidFill>
                <a:latin typeface="メイリオ" panose="020B0604030504040204" pitchFamily="50" charset="-128"/>
                <a:ea typeface="メイリオ" panose="020B0604030504040204" pitchFamily="50" charset="-128"/>
              </a:rPr>
              <a:t>0269-67-0741</a:t>
            </a:r>
            <a:r>
              <a:rPr kumimoji="1" lang="zh-TW" altLang="en-US" sz="1400" b="1" i="0" u="none" strike="noStrike" kern="1200" cap="none" spc="0" normalizeH="0" baseline="0" noProof="0" dirty="0">
                <a:ln w="6600">
                  <a:noFill/>
                  <a:prstDash val="solid"/>
                </a:ln>
                <a:solidFill>
                  <a:srgbClr val="008EC0"/>
                </a:solidFill>
                <a:effectLst/>
                <a:uLnTx/>
                <a:uFillTx/>
                <a:latin typeface="メイリオ" panose="020B0604030504040204" pitchFamily="50" charset="-128"/>
                <a:ea typeface="メイリオ" panose="020B0604030504040204" pitchFamily="50" charset="-128"/>
                <a:cs typeface="+mn-cs"/>
              </a:rPr>
              <a:t>（受付時間</a:t>
            </a:r>
            <a:r>
              <a:rPr kumimoji="1" lang="ja-JP" altLang="en-US" sz="1400" b="1" i="0" u="none" strike="noStrike" kern="1200" cap="none" spc="0" normalizeH="0" baseline="0" noProof="0" dirty="0">
                <a:ln w="6600">
                  <a:noFill/>
                  <a:prstDash val="solid"/>
                </a:ln>
                <a:solidFill>
                  <a:srgbClr val="008EC0"/>
                </a:solidFill>
                <a:effectLst/>
                <a:uLnTx/>
                <a:uFillTx/>
                <a:latin typeface="メイリオ" panose="020B0604030504040204" pitchFamily="50" charset="-128"/>
                <a:ea typeface="メイリオ" panose="020B0604030504040204" pitchFamily="50" charset="-128"/>
                <a:cs typeface="+mn-cs"/>
              </a:rPr>
              <a:t>：</a:t>
            </a:r>
            <a:r>
              <a:rPr kumimoji="1" lang="zh-TW" altLang="en-US" sz="1400" b="1" i="0" u="none" strike="noStrike" kern="1200" cap="none" spc="0" normalizeH="0" baseline="0" noProof="0" dirty="0">
                <a:ln w="6600">
                  <a:noFill/>
                  <a:prstDash val="solid"/>
                </a:ln>
                <a:solidFill>
                  <a:srgbClr val="008EC0"/>
                </a:solidFill>
                <a:effectLst/>
                <a:uLnTx/>
                <a:uFillTx/>
                <a:latin typeface="メイリオ" panose="020B0604030504040204" pitchFamily="50" charset="-128"/>
                <a:ea typeface="メイリオ" panose="020B0604030504040204" pitchFamily="50" charset="-128"/>
                <a:cs typeface="+mn-cs"/>
              </a:rPr>
              <a:t>平日</a:t>
            </a:r>
            <a:r>
              <a:rPr kumimoji="1" lang="en-US" altLang="zh-TW" sz="1400" b="1" dirty="0">
                <a:ln w="6600">
                  <a:noFill/>
                  <a:prstDash val="solid"/>
                </a:ln>
                <a:solidFill>
                  <a:srgbClr val="008EC0"/>
                </a:solidFill>
                <a:latin typeface="メイリオ" panose="020B0604030504040204" pitchFamily="50" charset="-128"/>
                <a:ea typeface="メイリオ" panose="020B0604030504040204" pitchFamily="50" charset="-128"/>
              </a:rPr>
              <a:t>8</a:t>
            </a:r>
            <a:r>
              <a:rPr kumimoji="1" lang="en-US" altLang="zh-TW" sz="1400" b="1" i="0" u="none" strike="noStrike" kern="1200" cap="none" spc="0" normalizeH="0" baseline="0" noProof="0" dirty="0">
                <a:ln w="6600">
                  <a:noFill/>
                  <a:prstDash val="solid"/>
                </a:ln>
                <a:solidFill>
                  <a:srgbClr val="008EC0"/>
                </a:solidFill>
                <a:effectLst/>
                <a:uLnTx/>
                <a:uFillTx/>
                <a:latin typeface="メイリオ" panose="020B0604030504040204" pitchFamily="50" charset="-128"/>
                <a:ea typeface="メイリオ" panose="020B0604030504040204" pitchFamily="50" charset="-128"/>
                <a:cs typeface="+mn-cs"/>
              </a:rPr>
              <a:t>:30</a:t>
            </a:r>
            <a:r>
              <a:rPr kumimoji="1" lang="zh-TW" altLang="en-US" sz="1400" b="1" i="0" u="none" strike="noStrike" kern="1200" cap="none" spc="0" normalizeH="0" baseline="0" noProof="0" dirty="0">
                <a:ln w="6600">
                  <a:noFill/>
                  <a:prstDash val="solid"/>
                </a:ln>
                <a:solidFill>
                  <a:srgbClr val="008EC0"/>
                </a:solidFill>
                <a:effectLst/>
                <a:uLnTx/>
                <a:uFillTx/>
                <a:latin typeface="メイリオ" panose="020B0604030504040204" pitchFamily="50" charset="-128"/>
                <a:ea typeface="メイリオ" panose="020B0604030504040204" pitchFamily="50" charset="-128"/>
                <a:cs typeface="+mn-cs"/>
              </a:rPr>
              <a:t>～</a:t>
            </a:r>
            <a:r>
              <a:rPr kumimoji="1" lang="en-US" altLang="zh-TW" sz="1400" b="1" i="0" u="none" strike="noStrike" kern="1200" cap="none" spc="0" normalizeH="0" baseline="0" noProof="0" dirty="0">
                <a:ln w="6600">
                  <a:noFill/>
                  <a:prstDash val="solid"/>
                </a:ln>
                <a:solidFill>
                  <a:srgbClr val="008EC0"/>
                </a:solidFill>
                <a:effectLst/>
                <a:uLnTx/>
                <a:uFillTx/>
                <a:latin typeface="メイリオ" panose="020B0604030504040204" pitchFamily="50" charset="-128"/>
                <a:ea typeface="メイリオ" panose="020B0604030504040204" pitchFamily="50" charset="-128"/>
                <a:cs typeface="+mn-cs"/>
              </a:rPr>
              <a:t>17:00</a:t>
            </a:r>
            <a:r>
              <a:rPr kumimoji="1" lang="ja-JP" altLang="en-US" sz="1400" b="1" i="0" u="none" strike="noStrike" kern="1200" cap="none" spc="0" normalizeH="0" baseline="0" noProof="0" dirty="0">
                <a:ln w="6600">
                  <a:noFill/>
                  <a:prstDash val="solid"/>
                </a:ln>
                <a:solidFill>
                  <a:srgbClr val="008EC0"/>
                </a:solidFill>
                <a:effectLst/>
                <a:uLnTx/>
                <a:uFillTx/>
                <a:latin typeface="メイリオ" panose="020B0604030504040204" pitchFamily="50" charset="-128"/>
                <a:ea typeface="メイリオ" panose="020B0604030504040204" pitchFamily="50" charset="-128"/>
                <a:cs typeface="+mn-cs"/>
              </a:rPr>
              <a:t>）</a:t>
            </a:r>
            <a:endParaRPr kumimoji="1" lang="en-US" altLang="ja-JP" sz="1600" b="1" dirty="0">
              <a:ln w="6600">
                <a:noFill/>
                <a:prstDash val="solid"/>
              </a:ln>
              <a:solidFill>
                <a:srgbClr val="008EC0"/>
              </a:solidFill>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3B55518E-A663-46AA-B634-8FB56633987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53506" y="1281626"/>
            <a:ext cx="644294" cy="907302"/>
          </a:xfrm>
          <a:prstGeom prst="rect">
            <a:avLst/>
          </a:prstGeom>
        </p:spPr>
      </p:pic>
      <p:pic>
        <p:nvPicPr>
          <p:cNvPr id="10" name="図 9">
            <a:extLst>
              <a:ext uri="{FF2B5EF4-FFF2-40B4-BE49-F238E27FC236}">
                <a16:creationId xmlns:a16="http://schemas.microsoft.com/office/drawing/2014/main" id="{FE4180EF-E2CB-48FB-8E23-15DD201F025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51425" y="8061683"/>
            <a:ext cx="966861" cy="924974"/>
          </a:xfrm>
          <a:prstGeom prst="rect">
            <a:avLst/>
          </a:prstGeom>
        </p:spPr>
      </p:pic>
    </p:spTree>
    <p:extLst>
      <p:ext uri="{BB962C8B-B14F-4D97-AF65-F5344CB8AC3E}">
        <p14:creationId xmlns:p14="http://schemas.microsoft.com/office/powerpoint/2010/main" val="3800977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a:xfrm>
            <a:off x="199562" y="8023863"/>
            <a:ext cx="6434683" cy="1694302"/>
          </a:xfrm>
          <a:prstGeom prst="rect">
            <a:avLst/>
          </a:prstGeom>
          <a:solidFill>
            <a:srgbClr val="FFE7E7"/>
          </a:solidFill>
          <a:ln w="57150" cmpd="dbl">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45700" rIns="0" bIns="45700" spcCol="0" rtlCol="0" anchor="ctr"/>
          <a:lstStyle/>
          <a:p>
            <a:pPr algn="ctr" defTabSz="1474670"/>
            <a:endParaRPr lang="ja-JP" altLang="en-US" dirty="0">
              <a:solidFill>
                <a:prstClr val="white"/>
              </a:solidFill>
            </a:endParaRPr>
          </a:p>
        </p:txBody>
      </p:sp>
      <p:sp>
        <p:nvSpPr>
          <p:cNvPr id="52" name="テキスト ボックス 51"/>
          <p:cNvSpPr txBox="1"/>
          <p:nvPr/>
        </p:nvSpPr>
        <p:spPr>
          <a:xfrm>
            <a:off x="834988" y="8164117"/>
            <a:ext cx="5884371" cy="682079"/>
          </a:xfrm>
          <a:prstGeom prst="rect">
            <a:avLst/>
          </a:prstGeom>
          <a:noFill/>
        </p:spPr>
        <p:txBody>
          <a:bodyPr wrap="square" lIns="35989" tIns="35989" rIns="35989" bIns="35989" rtlCol="0" anchor="ctr" anchorCtr="0">
            <a:spAutoFit/>
          </a:bodyPr>
          <a:lstStyle/>
          <a:p>
            <a:pPr defTabSz="1474670">
              <a:lnSpc>
                <a:spcPct val="110000"/>
              </a:lnSpc>
            </a:pPr>
            <a:r>
              <a:rPr lang="ja-JP" altLang="en-US" sz="1400" b="1" dirty="0">
                <a:latin typeface="メイリオ" pitchFamily="50" charset="-128"/>
                <a:ea typeface="メイリオ" pitchFamily="50" charset="-128"/>
                <a:cs typeface="メイリオ" pitchFamily="50" charset="-128"/>
              </a:rPr>
              <a:t>「低所得の子育て世帯に対する子育て世帯生活支援特別給付金</a:t>
            </a:r>
            <a:r>
              <a:rPr lang="en-US" altLang="ja-JP" sz="1400" b="1" dirty="0">
                <a:latin typeface="メイリオ" pitchFamily="50" charset="-128"/>
                <a:ea typeface="メイリオ" pitchFamily="50" charset="-128"/>
                <a:cs typeface="メイリオ" pitchFamily="50" charset="-128"/>
              </a:rPr>
              <a:t>｣ </a:t>
            </a:r>
            <a:r>
              <a:rPr lang="ja-JP" altLang="en-US" b="1" dirty="0">
                <a:latin typeface="メイリオ" pitchFamily="50" charset="-128"/>
                <a:ea typeface="メイリオ" pitchFamily="50" charset="-128"/>
                <a:cs typeface="メイリオ" pitchFamily="50" charset="-128"/>
              </a:rPr>
              <a:t>の</a:t>
            </a:r>
            <a:endParaRPr lang="en-US" altLang="ja-JP" b="1" dirty="0">
              <a:latin typeface="メイリオ" pitchFamily="50" charset="-128"/>
              <a:ea typeface="メイリオ" pitchFamily="50" charset="-128"/>
              <a:cs typeface="メイリオ" pitchFamily="50" charset="-128"/>
            </a:endParaRPr>
          </a:p>
          <a:p>
            <a:pPr defTabSz="1474670">
              <a:lnSpc>
                <a:spcPct val="110000"/>
              </a:lnSpc>
            </a:pPr>
            <a:r>
              <a:rPr lang="ja-JP" altLang="en-US" b="1" dirty="0">
                <a:solidFill>
                  <a:srgbClr val="C00000"/>
                </a:solidFill>
                <a:latin typeface="メイリオ" pitchFamily="50" charset="-128"/>
                <a:ea typeface="メイリオ" pitchFamily="50" charset="-128"/>
                <a:cs typeface="メイリオ" pitchFamily="50" charset="-128"/>
              </a:rPr>
              <a:t>“振り込め詐欺”や“個人情報の詐取”</a:t>
            </a:r>
            <a:r>
              <a:rPr lang="ja-JP" altLang="en-US" b="1" dirty="0">
                <a:solidFill>
                  <a:prstClr val="black"/>
                </a:solidFill>
                <a:latin typeface="メイリオ" pitchFamily="50" charset="-128"/>
                <a:ea typeface="メイリオ" pitchFamily="50" charset="-128"/>
                <a:cs typeface="メイリオ" pitchFamily="50" charset="-128"/>
              </a:rPr>
              <a:t>にご注意ください。　</a:t>
            </a:r>
          </a:p>
        </p:txBody>
      </p:sp>
      <p:grpSp>
        <p:nvGrpSpPr>
          <p:cNvPr id="53" name="グループ化 52"/>
          <p:cNvGrpSpPr/>
          <p:nvPr/>
        </p:nvGrpSpPr>
        <p:grpSpPr>
          <a:xfrm>
            <a:off x="280400" y="8217249"/>
            <a:ext cx="504056" cy="438314"/>
            <a:chOff x="245868" y="1038368"/>
            <a:chExt cx="828000" cy="828000"/>
          </a:xfrm>
        </p:grpSpPr>
        <p:sp>
          <p:nvSpPr>
            <p:cNvPr id="54" name="円/楕円 59"/>
            <p:cNvSpPr>
              <a:spLocks noChangeAspect="1"/>
            </p:cNvSpPr>
            <p:nvPr/>
          </p:nvSpPr>
          <p:spPr>
            <a:xfrm>
              <a:off x="245868" y="1038368"/>
              <a:ext cx="828000" cy="828000"/>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spcCol="0" rtlCol="0" anchor="ctr"/>
            <a:lstStyle/>
            <a:p>
              <a:pPr algn="ctr" defTabSz="1474670"/>
              <a:endParaRPr lang="ja-JP" altLang="en-US" sz="2000" dirty="0">
                <a:solidFill>
                  <a:prstClr val="white"/>
                </a:solidFill>
              </a:endParaRPr>
            </a:p>
          </p:txBody>
        </p:sp>
        <p:pic>
          <p:nvPicPr>
            <p:cNvPr id="55" name="図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804" y="1146359"/>
              <a:ext cx="225538" cy="648001"/>
            </a:xfrm>
            <a:prstGeom prst="rect">
              <a:avLst/>
            </a:prstGeom>
          </p:spPr>
        </p:pic>
      </p:grpSp>
      <p:sp>
        <p:nvSpPr>
          <p:cNvPr id="56" name="テキスト ボックス 55"/>
          <p:cNvSpPr txBox="1"/>
          <p:nvPr/>
        </p:nvSpPr>
        <p:spPr>
          <a:xfrm>
            <a:off x="365961" y="8859062"/>
            <a:ext cx="6156000" cy="766562"/>
          </a:xfrm>
          <a:prstGeom prst="rect">
            <a:avLst/>
          </a:prstGeom>
          <a:noFill/>
        </p:spPr>
        <p:txBody>
          <a:bodyPr wrap="square" lIns="72000" tIns="52676" rIns="72000" bIns="52676" rtlCol="0" anchor="ctr" anchorCtr="0">
            <a:spAutoFit/>
          </a:bodyPr>
          <a:lstStyle/>
          <a:p>
            <a:pPr defTabSz="1474670">
              <a:lnSpc>
                <a:spcPct val="110000"/>
              </a:lnSpc>
            </a:pPr>
            <a:r>
              <a:rPr lang="ja-JP" altLang="en-US" sz="1300" dirty="0">
                <a:solidFill>
                  <a:prstClr val="black"/>
                </a:solidFill>
                <a:latin typeface="メイリオ" pitchFamily="50" charset="-128"/>
                <a:ea typeface="メイリオ" pitchFamily="50" charset="-128"/>
                <a:cs typeface="メイリオ" pitchFamily="50" charset="-128"/>
              </a:rPr>
              <a:t>ご自宅や職場などに飯山市やこども家庭庁（の職員）などをかたった不審な電話や郵便があった場合は、市役所や最寄りの警察署（または警察相談専用電話</a:t>
            </a:r>
            <a:r>
              <a:rPr lang="en-US" altLang="ja-JP" sz="1300" dirty="0">
                <a:solidFill>
                  <a:prstClr val="black"/>
                </a:solidFill>
                <a:latin typeface="メイリオ" pitchFamily="50" charset="-128"/>
                <a:ea typeface="メイリオ" pitchFamily="50" charset="-128"/>
                <a:cs typeface="メイリオ" pitchFamily="50" charset="-128"/>
              </a:rPr>
              <a:t>(#9110)</a:t>
            </a:r>
            <a:r>
              <a:rPr lang="ja-JP" altLang="en-US" sz="1300" dirty="0">
                <a:solidFill>
                  <a:prstClr val="black"/>
                </a:solidFill>
                <a:latin typeface="メイリオ" pitchFamily="50" charset="-128"/>
                <a:ea typeface="メイリオ" pitchFamily="50" charset="-128"/>
                <a:cs typeface="メイリオ" pitchFamily="50" charset="-128"/>
              </a:rPr>
              <a:t>）に</a:t>
            </a:r>
            <a:r>
              <a:rPr lang="ja-JP" altLang="en-US" sz="1300" dirty="0">
                <a:latin typeface="メイリオ" pitchFamily="50" charset="-128"/>
                <a:ea typeface="メイリオ" pitchFamily="50" charset="-128"/>
                <a:cs typeface="メイリオ" pitchFamily="50" charset="-128"/>
              </a:rPr>
              <a:t>ご</a:t>
            </a:r>
            <a:r>
              <a:rPr lang="ja-JP" altLang="en-US" sz="1300" dirty="0">
                <a:solidFill>
                  <a:prstClr val="black"/>
                </a:solidFill>
                <a:latin typeface="メイリオ" pitchFamily="50" charset="-128"/>
                <a:ea typeface="メイリオ" pitchFamily="50" charset="-128"/>
                <a:cs typeface="メイリオ" pitchFamily="50" charset="-128"/>
              </a:rPr>
              <a:t>連絡ください。</a:t>
            </a:r>
          </a:p>
        </p:txBody>
      </p:sp>
      <p:sp>
        <p:nvSpPr>
          <p:cNvPr id="47" name="角丸四角形 46"/>
          <p:cNvSpPr/>
          <p:nvPr/>
        </p:nvSpPr>
        <p:spPr>
          <a:xfrm>
            <a:off x="107999" y="3239733"/>
            <a:ext cx="6624000" cy="358009"/>
          </a:xfrm>
          <a:prstGeom prst="roundRect">
            <a:avLst/>
          </a:prstGeom>
          <a:solidFill>
            <a:srgbClr val="FDCA6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600" b="1" dirty="0">
                <a:solidFill>
                  <a:schemeClr val="tx1"/>
                </a:solidFill>
                <a:latin typeface="メイリオ" panose="020B0604030504040204" pitchFamily="50" charset="-128"/>
                <a:ea typeface="メイリオ" panose="020B0604030504040204" pitchFamily="50" charset="-128"/>
              </a:rPr>
              <a:t>■上記以外の方</a:t>
            </a:r>
            <a:r>
              <a:rPr kumimoji="1" lang="ja-JP" altLang="en-US" sz="1400" b="1" dirty="0">
                <a:solidFill>
                  <a:schemeClr val="tx1"/>
                </a:solidFill>
                <a:latin typeface="メイリオ" panose="020B0604030504040204" pitchFamily="50" charset="-128"/>
                <a:ea typeface="メイリオ" panose="020B0604030504040204" pitchFamily="50" charset="-128"/>
              </a:rPr>
              <a:t>（表面</a:t>
            </a:r>
            <a:r>
              <a:rPr kumimoji="1" lang="ja-JP" altLang="en-US" sz="1400" b="1" u="sng" dirty="0">
                <a:solidFill>
                  <a:schemeClr val="tx1"/>
                </a:solidFill>
                <a:latin typeface="メイリオ" panose="020B0604030504040204" pitchFamily="50" charset="-128"/>
                <a:ea typeface="メイリオ" panose="020B0604030504040204" pitchFamily="50" charset="-128"/>
              </a:rPr>
              <a:t>１の②又は③のいずれか</a:t>
            </a:r>
            <a:r>
              <a:rPr kumimoji="1" lang="ja-JP" altLang="en-US" sz="1400" b="1" dirty="0">
                <a:solidFill>
                  <a:schemeClr val="tx1"/>
                </a:solidFill>
                <a:latin typeface="メイリオ" panose="020B0604030504040204" pitchFamily="50" charset="-128"/>
                <a:ea typeface="メイリオ" panose="020B0604030504040204" pitchFamily="50" charset="-128"/>
              </a:rPr>
              <a:t>に該当する方）</a:t>
            </a:r>
          </a:p>
        </p:txBody>
      </p:sp>
      <p:sp>
        <p:nvSpPr>
          <p:cNvPr id="50" name="正方形/長方形 49"/>
          <p:cNvSpPr/>
          <p:nvPr/>
        </p:nvSpPr>
        <p:spPr>
          <a:xfrm>
            <a:off x="171000" y="3605886"/>
            <a:ext cx="6516000" cy="1561178"/>
          </a:xfrm>
          <a:prstGeom prst="rect">
            <a:avLst/>
          </a:prstGeom>
        </p:spPr>
        <p:txBody>
          <a:bodyPr wrap="square" lIns="72000" tIns="72000" rIns="72000" bIns="72000">
            <a:spAutoFit/>
          </a:bodyPr>
          <a:lstStyle/>
          <a:p>
            <a:pPr marL="177800" lvl="0" indent="-177800"/>
            <a:r>
              <a:rPr kumimoji="1" lang="ja-JP" altLang="en-US" sz="1600" dirty="0">
                <a:solidFill>
                  <a:prstClr val="black"/>
                </a:solidFill>
                <a:latin typeface="メイリオ" panose="020B0604030504040204" pitchFamily="50" charset="-128"/>
                <a:ea typeface="メイリオ" panose="020B0604030504040204" pitchFamily="50" charset="-128"/>
              </a:rPr>
              <a:t>▶ 給付金を受け取るには、</a:t>
            </a:r>
            <a:r>
              <a:rPr kumimoji="1" lang="ja-JP" altLang="en-US" b="1" u="sng" dirty="0">
                <a:solidFill>
                  <a:prstClr val="black"/>
                </a:solidFill>
                <a:latin typeface="メイリオ" panose="020B0604030504040204" pitchFamily="50" charset="-128"/>
                <a:ea typeface="メイリオ" panose="020B0604030504040204" pitchFamily="50" charset="-128"/>
              </a:rPr>
              <a:t>申請が必要</a:t>
            </a:r>
            <a:r>
              <a:rPr kumimoji="1" lang="ja-JP" altLang="en-US" sz="1600" dirty="0">
                <a:solidFill>
                  <a:prstClr val="black"/>
                </a:solidFill>
                <a:latin typeface="メイリオ" panose="020B0604030504040204" pitchFamily="50" charset="-128"/>
                <a:ea typeface="メイリオ" panose="020B0604030504040204" pitchFamily="50" charset="-128"/>
              </a:rPr>
              <a:t>です。</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 申請書に振込先口座などを記入して、必要書類とともに飯山市役所の</a:t>
            </a:r>
            <a:r>
              <a:rPr kumimoji="1" lang="ja-JP" altLang="en-US" sz="1600" b="1" dirty="0">
                <a:solidFill>
                  <a:prstClr val="black"/>
                </a:solidFill>
                <a:latin typeface="メイリオ" panose="020B0604030504040204" pitchFamily="50" charset="-128"/>
                <a:ea typeface="メイリオ" panose="020B0604030504040204" pitchFamily="50" charset="-128"/>
              </a:rPr>
              <a:t>窓口に直接</a:t>
            </a:r>
            <a:r>
              <a:rPr kumimoji="1" lang="ja-JP" altLang="en-US" sz="1600" dirty="0">
                <a:solidFill>
                  <a:prstClr val="black"/>
                </a:solidFill>
                <a:latin typeface="メイリオ" panose="020B0604030504040204" pitchFamily="50" charset="-128"/>
                <a:ea typeface="メイリオ" panose="020B0604030504040204" pitchFamily="50" charset="-128"/>
              </a:rPr>
              <a:t>ご提出ください。</a:t>
            </a:r>
            <a:r>
              <a:rPr kumimoji="1" lang="en-US" altLang="ja-JP" sz="1600" dirty="0">
                <a:solidFill>
                  <a:prstClr val="black"/>
                </a:solidFill>
                <a:latin typeface="メイリオ" panose="020B0604030504040204" pitchFamily="50" charset="-128"/>
                <a:ea typeface="メイリオ" panose="020B0604030504040204" pitchFamily="50" charset="-128"/>
              </a:rPr>
              <a:t>(</a:t>
            </a:r>
            <a:r>
              <a:rPr kumimoji="1" lang="ja-JP" altLang="en-US" sz="1600" dirty="0">
                <a:solidFill>
                  <a:prstClr val="black"/>
                </a:solidFill>
                <a:latin typeface="メイリオ" panose="020B0604030504040204" pitchFamily="50" charset="-128"/>
                <a:ea typeface="メイリオ" panose="020B0604030504040204" pitchFamily="50" charset="-128"/>
              </a:rPr>
              <a:t>申請書は市役所にあります。</a:t>
            </a:r>
            <a:r>
              <a:rPr kumimoji="1" lang="en-US" altLang="ja-JP" sz="1600" dirty="0">
                <a:solidFill>
                  <a:prstClr val="black"/>
                </a:solidFill>
                <a:latin typeface="メイリオ" panose="020B0604030504040204" pitchFamily="50" charset="-128"/>
                <a:ea typeface="メイリオ" panose="020B0604030504040204" pitchFamily="50" charset="-128"/>
              </a:rPr>
              <a:t>)</a:t>
            </a:r>
          </a:p>
          <a:p>
            <a:pPr marL="177800" lvl="0" indent="-1778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 給付金の支給要件に該当する方に対して、申請内容を確認して指定口座に</a:t>
            </a:r>
            <a:r>
              <a:rPr kumimoji="1" lang="ja-JP" altLang="en-US" sz="1600" b="1" dirty="0">
                <a:solidFill>
                  <a:prstClr val="black"/>
                </a:solidFill>
                <a:latin typeface="メイリオ" panose="020B0604030504040204" pitchFamily="50" charset="-128"/>
                <a:ea typeface="メイリオ" panose="020B0604030504040204" pitchFamily="50" charset="-128"/>
              </a:rPr>
              <a:t>可能な限り速やかに</a:t>
            </a:r>
            <a:r>
              <a:rPr kumimoji="1" lang="ja-JP" altLang="en-US" sz="1600" dirty="0">
                <a:solidFill>
                  <a:prstClr val="black"/>
                </a:solidFill>
                <a:latin typeface="メイリオ" panose="020B0604030504040204" pitchFamily="50" charset="-128"/>
                <a:ea typeface="メイリオ" panose="020B0604030504040204" pitchFamily="50" charset="-128"/>
              </a:rPr>
              <a:t>振り込みます。</a:t>
            </a:r>
          </a:p>
        </p:txBody>
      </p:sp>
      <p:grpSp>
        <p:nvGrpSpPr>
          <p:cNvPr id="6" name="グループ化 5"/>
          <p:cNvGrpSpPr/>
          <p:nvPr/>
        </p:nvGrpSpPr>
        <p:grpSpPr>
          <a:xfrm>
            <a:off x="244081" y="5085226"/>
            <a:ext cx="6359518" cy="2121838"/>
            <a:chOff x="213701" y="5487520"/>
            <a:chExt cx="6359518" cy="2121838"/>
          </a:xfrm>
        </p:grpSpPr>
        <p:grpSp>
          <p:nvGrpSpPr>
            <p:cNvPr id="5" name="グループ化 4"/>
            <p:cNvGrpSpPr/>
            <p:nvPr/>
          </p:nvGrpSpPr>
          <p:grpSpPr>
            <a:xfrm>
              <a:off x="213701" y="5487520"/>
              <a:ext cx="6359518" cy="2121838"/>
              <a:chOff x="196960" y="2658724"/>
              <a:chExt cx="6391172" cy="1841730"/>
            </a:xfrm>
          </p:grpSpPr>
          <p:sp>
            <p:nvSpPr>
              <p:cNvPr id="11" name="角丸四角形 10"/>
              <p:cNvSpPr/>
              <p:nvPr/>
            </p:nvSpPr>
            <p:spPr>
              <a:xfrm>
                <a:off x="232960" y="2694902"/>
                <a:ext cx="1080000" cy="1781111"/>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196960" y="3120778"/>
                <a:ext cx="1152000" cy="584775"/>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ひとり親世帯</a:t>
                </a:r>
              </a:p>
            </p:txBody>
          </p:sp>
          <p:grpSp>
            <p:nvGrpSpPr>
              <p:cNvPr id="3" name="グループ化 2"/>
              <p:cNvGrpSpPr/>
              <p:nvPr/>
            </p:nvGrpSpPr>
            <p:grpSpPr>
              <a:xfrm>
                <a:off x="1155783" y="2658724"/>
                <a:ext cx="4311905" cy="555587"/>
                <a:chOff x="1817274" y="5174762"/>
                <a:chExt cx="3024000" cy="655236"/>
              </a:xfrm>
            </p:grpSpPr>
            <p:sp>
              <p:nvSpPr>
                <p:cNvPr id="25" name="テキスト ボックス 24"/>
                <p:cNvSpPr txBox="1"/>
                <p:nvPr/>
              </p:nvSpPr>
              <p:spPr>
                <a:xfrm>
                  <a:off x="1817274" y="5313845"/>
                  <a:ext cx="3024000" cy="399276"/>
                </a:xfrm>
                <a:prstGeom prst="rect">
                  <a:avLst/>
                </a:prstGeom>
                <a:noFill/>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r>
                    <a:rPr kumimoji="1" lang="ja-JP" altLang="en-US" sz="1600" b="1" dirty="0">
                      <a:latin typeface="メイリオ" panose="020B0604030504040204" pitchFamily="50" charset="-128"/>
                      <a:ea typeface="メイリオ" panose="020B0604030504040204" pitchFamily="50" charset="-128"/>
                    </a:rPr>
                    <a:t>給付金の申請手続き</a:t>
                  </a:r>
                </a:p>
              </p:txBody>
            </p:sp>
            <p:sp>
              <p:nvSpPr>
                <p:cNvPr id="24" name="右矢印 23"/>
                <p:cNvSpPr/>
                <p:nvPr/>
              </p:nvSpPr>
              <p:spPr>
                <a:xfrm>
                  <a:off x="2145672" y="5174762"/>
                  <a:ext cx="2547622" cy="655236"/>
                </a:xfrm>
                <a:prstGeom prst="rightArrow">
                  <a:avLst>
                    <a:gd name="adj1" fmla="val 50000"/>
                    <a:gd name="adj2" fmla="val 73016"/>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68" name="グループ化 67"/>
              <p:cNvGrpSpPr/>
              <p:nvPr/>
            </p:nvGrpSpPr>
            <p:grpSpPr>
              <a:xfrm flipH="1">
                <a:off x="1289031" y="3956751"/>
                <a:ext cx="4218017" cy="543703"/>
                <a:chOff x="1932950" y="5263136"/>
                <a:chExt cx="3024000" cy="706834"/>
              </a:xfrm>
            </p:grpSpPr>
            <p:sp>
              <p:nvSpPr>
                <p:cNvPr id="69" name="テキスト ボックス 68"/>
                <p:cNvSpPr txBox="1"/>
                <p:nvPr/>
              </p:nvSpPr>
              <p:spPr>
                <a:xfrm>
                  <a:off x="1932950" y="5408793"/>
                  <a:ext cx="3024000" cy="440134"/>
                </a:xfrm>
                <a:prstGeom prst="rect">
                  <a:avLst/>
                </a:prstGeom>
                <a:noFill/>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(2)</a:t>
                  </a:r>
                  <a:r>
                    <a:rPr kumimoji="1" lang="ja-JP" altLang="en-US" sz="1600" b="1" dirty="0">
                      <a:latin typeface="メイリオ" panose="020B0604030504040204" pitchFamily="50" charset="-128"/>
                      <a:ea typeface="メイリオ" panose="020B0604030504040204" pitchFamily="50" charset="-128"/>
                    </a:rPr>
                    <a:t>指定口座へ振込み</a:t>
                  </a:r>
                </a:p>
              </p:txBody>
            </p:sp>
            <p:sp>
              <p:nvSpPr>
                <p:cNvPr id="70" name="右矢印 69"/>
                <p:cNvSpPr/>
                <p:nvPr/>
              </p:nvSpPr>
              <p:spPr>
                <a:xfrm>
                  <a:off x="2112442" y="5263136"/>
                  <a:ext cx="2604329" cy="706834"/>
                </a:xfrm>
                <a:prstGeom prst="rightArrow">
                  <a:avLst>
                    <a:gd name="adj1" fmla="val 50000"/>
                    <a:gd name="adj2" fmla="val 80385"/>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grpSp>
          <p:sp>
            <p:nvSpPr>
              <p:cNvPr id="38" name="角丸四角形 37"/>
              <p:cNvSpPr/>
              <p:nvPr/>
            </p:nvSpPr>
            <p:spPr>
              <a:xfrm>
                <a:off x="5508132" y="2694902"/>
                <a:ext cx="1080000" cy="1781111"/>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テキスト ボックス 38"/>
              <p:cNvSpPr txBox="1"/>
              <p:nvPr/>
            </p:nvSpPr>
            <p:spPr>
              <a:xfrm>
                <a:off x="5436132" y="3347690"/>
                <a:ext cx="1152000" cy="293861"/>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飯山市</a:t>
                </a:r>
              </a:p>
            </p:txBody>
          </p:sp>
        </p:grpSp>
        <p:sp>
          <p:nvSpPr>
            <p:cNvPr id="2" name="角丸四角形吹き出し 1"/>
            <p:cNvSpPr/>
            <p:nvPr/>
          </p:nvSpPr>
          <p:spPr>
            <a:xfrm>
              <a:off x="2009638" y="6057012"/>
              <a:ext cx="2606821" cy="756239"/>
            </a:xfrm>
            <a:custGeom>
              <a:avLst/>
              <a:gdLst>
                <a:gd name="connsiteX0" fmla="*/ 0 w 4133589"/>
                <a:gd name="connsiteY0" fmla="*/ 191911 h 1151441"/>
                <a:gd name="connsiteX1" fmla="*/ 191911 w 4133589"/>
                <a:gd name="connsiteY1" fmla="*/ 0 h 1151441"/>
                <a:gd name="connsiteX2" fmla="*/ 688932 w 4133589"/>
                <a:gd name="connsiteY2" fmla="*/ 0 h 1151441"/>
                <a:gd name="connsiteX3" fmla="*/ 1214572 w 4133589"/>
                <a:gd name="connsiteY3" fmla="*/ -600120 h 1151441"/>
                <a:gd name="connsiteX4" fmla="*/ 1722329 w 4133589"/>
                <a:gd name="connsiteY4" fmla="*/ 0 h 1151441"/>
                <a:gd name="connsiteX5" fmla="*/ 3941678 w 4133589"/>
                <a:gd name="connsiteY5" fmla="*/ 0 h 1151441"/>
                <a:gd name="connsiteX6" fmla="*/ 4133589 w 4133589"/>
                <a:gd name="connsiteY6" fmla="*/ 191911 h 1151441"/>
                <a:gd name="connsiteX7" fmla="*/ 4133589 w 4133589"/>
                <a:gd name="connsiteY7" fmla="*/ 191907 h 1151441"/>
                <a:gd name="connsiteX8" fmla="*/ 4133589 w 4133589"/>
                <a:gd name="connsiteY8" fmla="*/ 191907 h 1151441"/>
                <a:gd name="connsiteX9" fmla="*/ 4133589 w 4133589"/>
                <a:gd name="connsiteY9" fmla="*/ 479767 h 1151441"/>
                <a:gd name="connsiteX10" fmla="*/ 4133589 w 4133589"/>
                <a:gd name="connsiteY10" fmla="*/ 959530 h 1151441"/>
                <a:gd name="connsiteX11" fmla="*/ 3941678 w 4133589"/>
                <a:gd name="connsiteY11" fmla="*/ 1151441 h 1151441"/>
                <a:gd name="connsiteX12" fmla="*/ 1722329 w 4133589"/>
                <a:gd name="connsiteY12" fmla="*/ 1151441 h 1151441"/>
                <a:gd name="connsiteX13" fmla="*/ 688932 w 4133589"/>
                <a:gd name="connsiteY13" fmla="*/ 1151441 h 1151441"/>
                <a:gd name="connsiteX14" fmla="*/ 688932 w 4133589"/>
                <a:gd name="connsiteY14" fmla="*/ 1151441 h 1151441"/>
                <a:gd name="connsiteX15" fmla="*/ 191911 w 4133589"/>
                <a:gd name="connsiteY15" fmla="*/ 1151441 h 1151441"/>
                <a:gd name="connsiteX16" fmla="*/ 0 w 4133589"/>
                <a:gd name="connsiteY16" fmla="*/ 959530 h 1151441"/>
                <a:gd name="connsiteX17" fmla="*/ 0 w 4133589"/>
                <a:gd name="connsiteY17" fmla="*/ 479767 h 1151441"/>
                <a:gd name="connsiteX18" fmla="*/ 0 w 4133589"/>
                <a:gd name="connsiteY18" fmla="*/ 191907 h 1151441"/>
                <a:gd name="connsiteX19" fmla="*/ 0 w 4133589"/>
                <a:gd name="connsiteY19" fmla="*/ 191907 h 1151441"/>
                <a:gd name="connsiteX20" fmla="*/ 0 w 4133589"/>
                <a:gd name="connsiteY20" fmla="*/ 191911 h 1151441"/>
                <a:gd name="connsiteX0" fmla="*/ 0 w 4133589"/>
                <a:gd name="connsiteY0" fmla="*/ 792031 h 1751561"/>
                <a:gd name="connsiteX1" fmla="*/ 191911 w 4133589"/>
                <a:gd name="connsiteY1" fmla="*/ 600120 h 1751561"/>
                <a:gd name="connsiteX2" fmla="*/ 939453 w 4133589"/>
                <a:gd name="connsiteY2" fmla="*/ 612646 h 1751561"/>
                <a:gd name="connsiteX3" fmla="*/ 1214572 w 4133589"/>
                <a:gd name="connsiteY3" fmla="*/ 0 h 1751561"/>
                <a:gd name="connsiteX4" fmla="*/ 1722329 w 4133589"/>
                <a:gd name="connsiteY4" fmla="*/ 600120 h 1751561"/>
                <a:gd name="connsiteX5" fmla="*/ 3941678 w 4133589"/>
                <a:gd name="connsiteY5" fmla="*/ 600120 h 1751561"/>
                <a:gd name="connsiteX6" fmla="*/ 4133589 w 4133589"/>
                <a:gd name="connsiteY6" fmla="*/ 792031 h 1751561"/>
                <a:gd name="connsiteX7" fmla="*/ 4133589 w 4133589"/>
                <a:gd name="connsiteY7" fmla="*/ 792027 h 1751561"/>
                <a:gd name="connsiteX8" fmla="*/ 4133589 w 4133589"/>
                <a:gd name="connsiteY8" fmla="*/ 792027 h 1751561"/>
                <a:gd name="connsiteX9" fmla="*/ 4133589 w 4133589"/>
                <a:gd name="connsiteY9" fmla="*/ 1079887 h 1751561"/>
                <a:gd name="connsiteX10" fmla="*/ 4133589 w 4133589"/>
                <a:gd name="connsiteY10" fmla="*/ 1559650 h 1751561"/>
                <a:gd name="connsiteX11" fmla="*/ 3941678 w 4133589"/>
                <a:gd name="connsiteY11" fmla="*/ 1751561 h 1751561"/>
                <a:gd name="connsiteX12" fmla="*/ 1722329 w 4133589"/>
                <a:gd name="connsiteY12" fmla="*/ 1751561 h 1751561"/>
                <a:gd name="connsiteX13" fmla="*/ 688932 w 4133589"/>
                <a:gd name="connsiteY13" fmla="*/ 1751561 h 1751561"/>
                <a:gd name="connsiteX14" fmla="*/ 688932 w 4133589"/>
                <a:gd name="connsiteY14" fmla="*/ 1751561 h 1751561"/>
                <a:gd name="connsiteX15" fmla="*/ 191911 w 4133589"/>
                <a:gd name="connsiteY15" fmla="*/ 1751561 h 1751561"/>
                <a:gd name="connsiteX16" fmla="*/ 0 w 4133589"/>
                <a:gd name="connsiteY16" fmla="*/ 1559650 h 1751561"/>
                <a:gd name="connsiteX17" fmla="*/ 0 w 4133589"/>
                <a:gd name="connsiteY17" fmla="*/ 1079887 h 1751561"/>
                <a:gd name="connsiteX18" fmla="*/ 0 w 4133589"/>
                <a:gd name="connsiteY18" fmla="*/ 792027 h 1751561"/>
                <a:gd name="connsiteX19" fmla="*/ 0 w 4133589"/>
                <a:gd name="connsiteY19" fmla="*/ 792027 h 1751561"/>
                <a:gd name="connsiteX20" fmla="*/ 0 w 4133589"/>
                <a:gd name="connsiteY20" fmla="*/ 792031 h 1751561"/>
                <a:gd name="connsiteX0" fmla="*/ 0 w 4133589"/>
                <a:gd name="connsiteY0" fmla="*/ 792031 h 1751561"/>
                <a:gd name="connsiteX1" fmla="*/ 191911 w 4133589"/>
                <a:gd name="connsiteY1" fmla="*/ 600120 h 1751561"/>
                <a:gd name="connsiteX2" fmla="*/ 939453 w 4133589"/>
                <a:gd name="connsiteY2" fmla="*/ 612646 h 1751561"/>
                <a:gd name="connsiteX3" fmla="*/ 1214572 w 4133589"/>
                <a:gd name="connsiteY3" fmla="*/ 0 h 1751561"/>
                <a:gd name="connsiteX4" fmla="*/ 1384126 w 4133589"/>
                <a:gd name="connsiteY4" fmla="*/ 612646 h 1751561"/>
                <a:gd name="connsiteX5" fmla="*/ 3941678 w 4133589"/>
                <a:gd name="connsiteY5" fmla="*/ 600120 h 1751561"/>
                <a:gd name="connsiteX6" fmla="*/ 4133589 w 4133589"/>
                <a:gd name="connsiteY6" fmla="*/ 792031 h 1751561"/>
                <a:gd name="connsiteX7" fmla="*/ 4133589 w 4133589"/>
                <a:gd name="connsiteY7" fmla="*/ 792027 h 1751561"/>
                <a:gd name="connsiteX8" fmla="*/ 4133589 w 4133589"/>
                <a:gd name="connsiteY8" fmla="*/ 792027 h 1751561"/>
                <a:gd name="connsiteX9" fmla="*/ 4133589 w 4133589"/>
                <a:gd name="connsiteY9" fmla="*/ 1079887 h 1751561"/>
                <a:gd name="connsiteX10" fmla="*/ 4133589 w 4133589"/>
                <a:gd name="connsiteY10" fmla="*/ 1559650 h 1751561"/>
                <a:gd name="connsiteX11" fmla="*/ 3941678 w 4133589"/>
                <a:gd name="connsiteY11" fmla="*/ 1751561 h 1751561"/>
                <a:gd name="connsiteX12" fmla="*/ 1722329 w 4133589"/>
                <a:gd name="connsiteY12" fmla="*/ 1751561 h 1751561"/>
                <a:gd name="connsiteX13" fmla="*/ 688932 w 4133589"/>
                <a:gd name="connsiteY13" fmla="*/ 1751561 h 1751561"/>
                <a:gd name="connsiteX14" fmla="*/ 688932 w 4133589"/>
                <a:gd name="connsiteY14" fmla="*/ 1751561 h 1751561"/>
                <a:gd name="connsiteX15" fmla="*/ 191911 w 4133589"/>
                <a:gd name="connsiteY15" fmla="*/ 1751561 h 1751561"/>
                <a:gd name="connsiteX16" fmla="*/ 0 w 4133589"/>
                <a:gd name="connsiteY16" fmla="*/ 1559650 h 1751561"/>
                <a:gd name="connsiteX17" fmla="*/ 0 w 4133589"/>
                <a:gd name="connsiteY17" fmla="*/ 1079887 h 1751561"/>
                <a:gd name="connsiteX18" fmla="*/ 0 w 4133589"/>
                <a:gd name="connsiteY18" fmla="*/ 792027 h 1751561"/>
                <a:gd name="connsiteX19" fmla="*/ 0 w 4133589"/>
                <a:gd name="connsiteY19" fmla="*/ 792027 h 1751561"/>
                <a:gd name="connsiteX20" fmla="*/ 0 w 4133589"/>
                <a:gd name="connsiteY20" fmla="*/ 792031 h 1751561"/>
                <a:gd name="connsiteX0" fmla="*/ 0 w 4133589"/>
                <a:gd name="connsiteY0" fmla="*/ 467156 h 1426686"/>
                <a:gd name="connsiteX1" fmla="*/ 191911 w 4133589"/>
                <a:gd name="connsiteY1" fmla="*/ 275245 h 1426686"/>
                <a:gd name="connsiteX2" fmla="*/ 939453 w 4133589"/>
                <a:gd name="connsiteY2" fmla="*/ 287771 h 1426686"/>
                <a:gd name="connsiteX3" fmla="*/ 1732176 w 4133589"/>
                <a:gd name="connsiteY3" fmla="*/ 0 h 1426686"/>
                <a:gd name="connsiteX4" fmla="*/ 1384126 w 4133589"/>
                <a:gd name="connsiteY4" fmla="*/ 287771 h 1426686"/>
                <a:gd name="connsiteX5" fmla="*/ 3941678 w 4133589"/>
                <a:gd name="connsiteY5" fmla="*/ 275245 h 1426686"/>
                <a:gd name="connsiteX6" fmla="*/ 4133589 w 4133589"/>
                <a:gd name="connsiteY6" fmla="*/ 467156 h 1426686"/>
                <a:gd name="connsiteX7" fmla="*/ 4133589 w 4133589"/>
                <a:gd name="connsiteY7" fmla="*/ 467152 h 1426686"/>
                <a:gd name="connsiteX8" fmla="*/ 4133589 w 4133589"/>
                <a:gd name="connsiteY8" fmla="*/ 467152 h 1426686"/>
                <a:gd name="connsiteX9" fmla="*/ 4133589 w 4133589"/>
                <a:gd name="connsiteY9" fmla="*/ 755012 h 1426686"/>
                <a:gd name="connsiteX10" fmla="*/ 4133589 w 4133589"/>
                <a:gd name="connsiteY10" fmla="*/ 1234775 h 1426686"/>
                <a:gd name="connsiteX11" fmla="*/ 3941678 w 4133589"/>
                <a:gd name="connsiteY11" fmla="*/ 1426686 h 1426686"/>
                <a:gd name="connsiteX12" fmla="*/ 1722329 w 4133589"/>
                <a:gd name="connsiteY12" fmla="*/ 1426686 h 1426686"/>
                <a:gd name="connsiteX13" fmla="*/ 688932 w 4133589"/>
                <a:gd name="connsiteY13" fmla="*/ 1426686 h 1426686"/>
                <a:gd name="connsiteX14" fmla="*/ 688932 w 4133589"/>
                <a:gd name="connsiteY14" fmla="*/ 1426686 h 1426686"/>
                <a:gd name="connsiteX15" fmla="*/ 191911 w 4133589"/>
                <a:gd name="connsiteY15" fmla="*/ 1426686 h 1426686"/>
                <a:gd name="connsiteX16" fmla="*/ 0 w 4133589"/>
                <a:gd name="connsiteY16" fmla="*/ 1234775 h 1426686"/>
                <a:gd name="connsiteX17" fmla="*/ 0 w 4133589"/>
                <a:gd name="connsiteY17" fmla="*/ 755012 h 1426686"/>
                <a:gd name="connsiteX18" fmla="*/ 0 w 4133589"/>
                <a:gd name="connsiteY18" fmla="*/ 467152 h 1426686"/>
                <a:gd name="connsiteX19" fmla="*/ 0 w 4133589"/>
                <a:gd name="connsiteY19" fmla="*/ 467152 h 1426686"/>
                <a:gd name="connsiteX20" fmla="*/ 0 w 4133589"/>
                <a:gd name="connsiteY20" fmla="*/ 467156 h 1426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33589" h="1426686">
                  <a:moveTo>
                    <a:pt x="0" y="467156"/>
                  </a:moveTo>
                  <a:cubicBezTo>
                    <a:pt x="0" y="361166"/>
                    <a:pt x="85921" y="275245"/>
                    <a:pt x="191911" y="275245"/>
                  </a:cubicBezTo>
                  <a:lnTo>
                    <a:pt x="939453" y="287771"/>
                  </a:lnTo>
                  <a:lnTo>
                    <a:pt x="1732176" y="0"/>
                  </a:lnTo>
                  <a:lnTo>
                    <a:pt x="1384126" y="287771"/>
                  </a:lnTo>
                  <a:lnTo>
                    <a:pt x="3941678" y="275245"/>
                  </a:lnTo>
                  <a:cubicBezTo>
                    <a:pt x="4047668" y="275245"/>
                    <a:pt x="4133589" y="361166"/>
                    <a:pt x="4133589" y="467156"/>
                  </a:cubicBezTo>
                  <a:lnTo>
                    <a:pt x="4133589" y="467152"/>
                  </a:lnTo>
                  <a:lnTo>
                    <a:pt x="4133589" y="467152"/>
                  </a:lnTo>
                  <a:lnTo>
                    <a:pt x="4133589" y="755012"/>
                  </a:lnTo>
                  <a:lnTo>
                    <a:pt x="4133589" y="1234775"/>
                  </a:lnTo>
                  <a:cubicBezTo>
                    <a:pt x="4133589" y="1340765"/>
                    <a:pt x="4047668" y="1426686"/>
                    <a:pt x="3941678" y="1426686"/>
                  </a:cubicBezTo>
                  <a:lnTo>
                    <a:pt x="1722329" y="1426686"/>
                  </a:lnTo>
                  <a:lnTo>
                    <a:pt x="688932" y="1426686"/>
                  </a:lnTo>
                  <a:lnTo>
                    <a:pt x="688932" y="1426686"/>
                  </a:lnTo>
                  <a:lnTo>
                    <a:pt x="191911" y="1426686"/>
                  </a:lnTo>
                  <a:cubicBezTo>
                    <a:pt x="85921" y="1426686"/>
                    <a:pt x="0" y="1340765"/>
                    <a:pt x="0" y="1234775"/>
                  </a:cubicBezTo>
                  <a:lnTo>
                    <a:pt x="0" y="755012"/>
                  </a:lnTo>
                  <a:lnTo>
                    <a:pt x="0" y="467152"/>
                  </a:lnTo>
                  <a:lnTo>
                    <a:pt x="0" y="467152"/>
                  </a:lnTo>
                  <a:lnTo>
                    <a:pt x="0" y="467156"/>
                  </a:lnTo>
                  <a:close/>
                </a:path>
              </a:pathLst>
            </a:custGeom>
            <a:noFill/>
            <a:ln w="254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tIns="216000" rtlCol="0" anchor="ctr"/>
            <a:lstStyle/>
            <a:p>
              <a:pPr marL="185738" lvl="0" indent="-185738"/>
              <a:r>
                <a:rPr kumimoji="1" lang="ja-JP" altLang="en-US" sz="1300" dirty="0">
                  <a:solidFill>
                    <a:prstClr val="black"/>
                  </a:solidFill>
                  <a:latin typeface="メイリオ" panose="020B0604030504040204" pitchFamily="50" charset="-128"/>
                  <a:ea typeface="メイリオ" panose="020B0604030504040204" pitchFamily="50" charset="-128"/>
                </a:rPr>
                <a:t>　窓口に直接ご提出ください。</a:t>
              </a:r>
              <a:endParaRPr kumimoji="1" lang="ja-JP" altLang="en-US" dirty="0"/>
            </a:p>
          </p:txBody>
        </p:sp>
      </p:grpSp>
      <p:grpSp>
        <p:nvGrpSpPr>
          <p:cNvPr id="35" name="グループ化 34"/>
          <p:cNvGrpSpPr/>
          <p:nvPr/>
        </p:nvGrpSpPr>
        <p:grpSpPr>
          <a:xfrm>
            <a:off x="87393" y="73100"/>
            <a:ext cx="6676209" cy="396000"/>
            <a:chOff x="87393" y="2448000"/>
            <a:chExt cx="6676209" cy="396000"/>
          </a:xfrm>
        </p:grpSpPr>
        <p:sp>
          <p:nvSpPr>
            <p:cNvPr id="36" name="角丸四角形 35"/>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93700" lvl="0" indent="-393700"/>
              <a:r>
                <a:rPr kumimoji="1" lang="ja-JP" altLang="en-US" b="1" dirty="0">
                  <a:solidFill>
                    <a:prstClr val="black"/>
                  </a:solidFill>
                  <a:latin typeface="メイリオ" panose="020B0604030504040204" pitchFamily="50" charset="-128"/>
                  <a:ea typeface="メイリオ" panose="020B0604030504040204" pitchFamily="50" charset="-128"/>
                </a:rPr>
                <a:t>３．給付金の支給手続き</a:t>
              </a:r>
              <a:endParaRPr kumimoji="1" lang="ja-JP" altLang="en-US" dirty="0">
                <a:solidFill>
                  <a:srgbClr val="FF9BBC"/>
                </a:solidFill>
              </a:endParaRPr>
            </a:p>
          </p:txBody>
        </p:sp>
        <p:sp>
          <p:nvSpPr>
            <p:cNvPr id="37" name="正方形/長方形 36"/>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9" name="角丸四角形 28"/>
          <p:cNvSpPr/>
          <p:nvPr/>
        </p:nvSpPr>
        <p:spPr>
          <a:xfrm>
            <a:off x="107999" y="563288"/>
            <a:ext cx="6624000" cy="396000"/>
          </a:xfrm>
          <a:prstGeom prst="roundRect">
            <a:avLst/>
          </a:prstGeom>
          <a:solidFill>
            <a:srgbClr val="FDCA6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600" b="1" dirty="0">
                <a:solidFill>
                  <a:schemeClr val="tx1"/>
                </a:solidFill>
                <a:latin typeface="メイリオ" panose="020B0604030504040204" pitchFamily="50" charset="-128"/>
                <a:ea typeface="メイリオ" panose="020B0604030504040204" pitchFamily="50" charset="-128"/>
              </a:rPr>
              <a:t>■令和６年</a:t>
            </a:r>
            <a:r>
              <a:rPr kumimoji="1" lang="en-US" altLang="ja-JP" sz="1600" b="1" dirty="0">
                <a:solidFill>
                  <a:schemeClr val="tx1"/>
                </a:solidFill>
                <a:latin typeface="メイリオ" panose="020B0604030504040204" pitchFamily="50" charset="-128"/>
                <a:ea typeface="メイリオ" panose="020B0604030504040204" pitchFamily="50" charset="-128"/>
              </a:rPr>
              <a:t>12</a:t>
            </a:r>
            <a:r>
              <a:rPr kumimoji="1" lang="ja-JP" altLang="en-US" sz="1600" b="1" dirty="0">
                <a:solidFill>
                  <a:schemeClr val="tx1"/>
                </a:solidFill>
                <a:latin typeface="メイリオ" panose="020B0604030504040204" pitchFamily="50" charset="-128"/>
                <a:ea typeface="メイリオ" panose="020B0604030504040204" pitchFamily="50" charset="-128"/>
              </a:rPr>
              <a:t>月分の児童扶養手当受給者の方</a:t>
            </a:r>
            <a:r>
              <a:rPr kumimoji="1" lang="ja-JP" altLang="en-US" sz="1400" b="1" dirty="0">
                <a:solidFill>
                  <a:schemeClr val="tx1"/>
                </a:solidFill>
                <a:latin typeface="メイリオ" panose="020B0604030504040204" pitchFamily="50" charset="-128"/>
                <a:ea typeface="メイリオ" panose="020B0604030504040204" pitchFamily="50" charset="-128"/>
              </a:rPr>
              <a:t>（表面１の①に該当する方）</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333000" y="1796040"/>
            <a:ext cx="6192000" cy="1333799"/>
          </a:xfrm>
          <a:prstGeom prst="rect">
            <a:avLst/>
          </a:prstGeom>
          <a:noFill/>
          <a:ln w="19050">
            <a:solidFill>
              <a:schemeClr val="accent2"/>
            </a:solidFill>
          </a:ln>
        </p:spPr>
        <p:txBody>
          <a:bodyPr wrap="square" tIns="108000" bIns="108000" rtlCol="0">
            <a:spAutoFit/>
          </a:bodyPr>
          <a:lstStyle/>
          <a:p>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ご注意ください</a:t>
            </a:r>
            <a:r>
              <a:rPr kumimoji="1" lang="en-US" altLang="ja-JP" sz="1400" b="1" dirty="0">
                <a:latin typeface="メイリオ" panose="020B0604030504040204" pitchFamily="50" charset="-128"/>
                <a:ea typeface="メイリオ" panose="020B0604030504040204" pitchFamily="50" charset="-128"/>
              </a:rPr>
              <a:t>】</a:t>
            </a:r>
          </a:p>
          <a:p>
            <a:r>
              <a:rPr kumimoji="1" lang="en-US" altLang="ja-JP" sz="1400" dirty="0">
                <a:latin typeface="メイリオ" panose="020B0604030504040204" pitchFamily="50" charset="-128"/>
                <a:ea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rPr>
              <a:t>給付金の支給を希望しない場合は、受給拒否届出書を提出してください。</a:t>
            </a:r>
            <a:endParaRPr kumimoji="1" lang="en-US" altLang="ja-JP" sz="1400" dirty="0">
              <a:latin typeface="メイリオ" panose="020B0604030504040204" pitchFamily="50" charset="-128"/>
              <a:ea typeface="メイリオ" panose="020B0604030504040204" pitchFamily="50" charset="-128"/>
            </a:endParaRPr>
          </a:p>
          <a:p>
            <a:pPr marL="180975" indent="-180975">
              <a:spcBef>
                <a:spcPts val="300"/>
              </a:spcBef>
            </a:pP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 児童扶養手当の支給に当たって指定していた口座を解約しているなど、　 給付金の支給に支障が出る恐れがある場合は、振込指定口座を変更するなどの手続きをしてください。 </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詳しくは市役所まで</a:t>
            </a:r>
            <a:r>
              <a:rPr kumimoji="1" lang="ja-JP" altLang="en-US" sz="1400" dirty="0">
                <a:solidFill>
                  <a:prstClr val="black"/>
                </a:solidFill>
                <a:latin typeface="メイリオ" panose="020B0604030504040204" pitchFamily="50" charset="-128"/>
                <a:ea typeface="メイリオ" panose="020B0604030504040204" pitchFamily="50" charset="-128"/>
              </a:rPr>
              <a:t>お電話</a:t>
            </a:r>
            <a:r>
              <a:rPr kumimoji="1" lang="ja-JP" altLang="en-US" sz="1400" dirty="0">
                <a:latin typeface="メイリオ" panose="020B0604030504040204" pitchFamily="50" charset="-128"/>
                <a:ea typeface="メイリオ" panose="020B0604030504040204" pitchFamily="50" charset="-128"/>
              </a:rPr>
              <a:t>ください。</a:t>
            </a:r>
            <a:r>
              <a:rPr kumimoji="1" lang="en-US" altLang="ja-JP" sz="1400" dirty="0">
                <a:latin typeface="メイリオ" panose="020B0604030504040204" pitchFamily="50" charset="-128"/>
                <a:ea typeface="メイリオ" panose="020B0604030504040204" pitchFamily="50" charset="-128"/>
              </a:rPr>
              <a:t>)</a:t>
            </a:r>
          </a:p>
        </p:txBody>
      </p:sp>
      <p:sp>
        <p:nvSpPr>
          <p:cNvPr id="32" name="テキスト ボックス 31"/>
          <p:cNvSpPr txBox="1"/>
          <p:nvPr/>
        </p:nvSpPr>
        <p:spPr>
          <a:xfrm>
            <a:off x="477600" y="883095"/>
            <a:ext cx="6480000" cy="734684"/>
          </a:xfrm>
          <a:prstGeom prst="rect">
            <a:avLst/>
          </a:prstGeom>
          <a:noFill/>
        </p:spPr>
        <p:txBody>
          <a:bodyPr wrap="square" lIns="72000" tIns="72000" rIns="72000" bIns="72000" rtlCol="0" anchor="ctr" anchorCtr="0">
            <a:noAutofit/>
          </a:bodyPr>
          <a:lstStyle/>
          <a:p>
            <a:pPr marL="180000" lvl="0" indent="-457200"/>
            <a:r>
              <a:rPr kumimoji="1" lang="ja-JP" altLang="en-US" sz="1600" dirty="0">
                <a:solidFill>
                  <a:prstClr val="black"/>
                </a:solidFill>
                <a:latin typeface="メイリオ" panose="020B0604030504040204" pitchFamily="50" charset="-128"/>
                <a:ea typeface="メイリオ" panose="020B0604030504040204" pitchFamily="50" charset="-128"/>
              </a:rPr>
              <a:t>▶ 給付金は、</a:t>
            </a:r>
            <a:r>
              <a:rPr kumimoji="1" lang="ja-JP" altLang="en-US" b="1" u="sng" dirty="0">
                <a:solidFill>
                  <a:srgbClr val="FF0000"/>
                </a:solidFill>
                <a:latin typeface="メイリオ" panose="020B0604030504040204" pitchFamily="50" charset="-128"/>
                <a:ea typeface="メイリオ" panose="020B0604030504040204" pitchFamily="50" charset="-128"/>
              </a:rPr>
              <a:t>申請不要</a:t>
            </a:r>
            <a:r>
              <a:rPr kumimoji="1" lang="ja-JP" altLang="en-US" sz="1500" dirty="0">
                <a:solidFill>
                  <a:prstClr val="black"/>
                </a:solidFill>
                <a:latin typeface="メイリオ" panose="020B0604030504040204" pitchFamily="50" charset="-128"/>
                <a:ea typeface="メイリオ" panose="020B0604030504040204" pitchFamily="50" charset="-128"/>
              </a:rPr>
              <a:t>で受け取れます。</a:t>
            </a:r>
            <a:endParaRPr kumimoji="1" lang="en-US" altLang="ja-JP" sz="1500" dirty="0">
              <a:solidFill>
                <a:prstClr val="black"/>
              </a:solidFill>
              <a:latin typeface="メイリオ" panose="020B0604030504040204" pitchFamily="50" charset="-128"/>
              <a:ea typeface="メイリオ" panose="020B0604030504040204" pitchFamily="50" charset="-128"/>
            </a:endParaRPr>
          </a:p>
          <a:p>
            <a:pPr marL="177800" indent="-177800">
              <a:lnSpc>
                <a:spcPct val="150000"/>
              </a:lnSpc>
              <a:spcBef>
                <a:spcPts val="300"/>
              </a:spcBef>
            </a:pPr>
            <a:r>
              <a:rPr kumimoji="1" lang="ja-JP" altLang="en-US" sz="1600" dirty="0">
                <a:solidFill>
                  <a:srgbClr val="FF0000"/>
                </a:solidFill>
                <a:highlight>
                  <a:srgbClr val="FFFF00"/>
                </a:highlight>
                <a:latin typeface="メイリオ" panose="020B0604030504040204" pitchFamily="50" charset="-128"/>
                <a:ea typeface="メイリオ" panose="020B0604030504040204" pitchFamily="50" charset="-128"/>
              </a:rPr>
              <a:t>▶ </a:t>
            </a:r>
            <a:r>
              <a:rPr kumimoji="1" lang="ja-JP" altLang="en-US" sz="1500" b="1" dirty="0">
                <a:solidFill>
                  <a:srgbClr val="FF0000"/>
                </a:solidFill>
                <a:highlight>
                  <a:srgbClr val="FFFF00"/>
                </a:highlight>
                <a:latin typeface="メイリオ" panose="020B0604030504040204" pitchFamily="50" charset="-128"/>
                <a:ea typeface="メイリオ" panose="020B0604030504040204" pitchFamily="50" charset="-128"/>
              </a:rPr>
              <a:t>　令和</a:t>
            </a:r>
            <a:r>
              <a:rPr kumimoji="1" lang="en-US" altLang="ja-JP" sz="1500" b="1" dirty="0">
                <a:solidFill>
                  <a:srgbClr val="FF0000"/>
                </a:solidFill>
                <a:highlight>
                  <a:srgbClr val="FFFF00"/>
                </a:highlight>
                <a:latin typeface="メイリオ" panose="020B0604030504040204" pitchFamily="50" charset="-128"/>
                <a:ea typeface="メイリオ" panose="020B0604030504040204" pitchFamily="50" charset="-128"/>
              </a:rPr>
              <a:t>6</a:t>
            </a:r>
            <a:r>
              <a:rPr kumimoji="1" lang="ja-JP" altLang="en-US" sz="1500" b="1" dirty="0">
                <a:solidFill>
                  <a:srgbClr val="FF0000"/>
                </a:solidFill>
                <a:highlight>
                  <a:srgbClr val="FFFF00"/>
                </a:highlight>
                <a:latin typeface="メイリオ" panose="020B0604030504040204" pitchFamily="50" charset="-128"/>
                <a:ea typeface="メイリオ" panose="020B0604030504040204" pitchFamily="50" charset="-128"/>
              </a:rPr>
              <a:t>年３月</a:t>
            </a:r>
            <a:r>
              <a:rPr kumimoji="1" lang="en-US" altLang="ja-JP" sz="1500" b="1" dirty="0">
                <a:solidFill>
                  <a:srgbClr val="FF0000"/>
                </a:solidFill>
                <a:highlight>
                  <a:srgbClr val="FFFF00"/>
                </a:highlight>
                <a:latin typeface="メイリオ" panose="020B0604030504040204" pitchFamily="50" charset="-128"/>
                <a:ea typeface="メイリオ" panose="020B0604030504040204" pitchFamily="50" charset="-128"/>
              </a:rPr>
              <a:t>17</a:t>
            </a:r>
            <a:r>
              <a:rPr kumimoji="1" lang="ja-JP" altLang="en-US" sz="1500" b="1" dirty="0">
                <a:solidFill>
                  <a:srgbClr val="FF0000"/>
                </a:solidFill>
                <a:highlight>
                  <a:srgbClr val="FFFF00"/>
                </a:highlight>
                <a:latin typeface="メイリオ" panose="020B0604030504040204" pitchFamily="50" charset="-128"/>
                <a:ea typeface="メイリオ" panose="020B0604030504040204" pitchFamily="50" charset="-128"/>
              </a:rPr>
              <a:t>日</a:t>
            </a:r>
            <a:r>
              <a:rPr kumimoji="1" lang="en-US" altLang="ja-JP" sz="1500" b="1" dirty="0">
                <a:solidFill>
                  <a:srgbClr val="FF0000"/>
                </a:solidFill>
                <a:highlight>
                  <a:srgbClr val="FFFF00"/>
                </a:highlight>
                <a:latin typeface="メイリオ" panose="020B0604030504040204" pitchFamily="50" charset="-128"/>
                <a:ea typeface="メイリオ" panose="020B0604030504040204" pitchFamily="50" charset="-128"/>
              </a:rPr>
              <a:t>(</a:t>
            </a:r>
            <a:r>
              <a:rPr kumimoji="1" lang="ja-JP" altLang="en-US" sz="1500" b="1" dirty="0">
                <a:solidFill>
                  <a:srgbClr val="FF0000"/>
                </a:solidFill>
                <a:highlight>
                  <a:srgbClr val="FFFF00"/>
                </a:highlight>
                <a:latin typeface="メイリオ" panose="020B0604030504040204" pitchFamily="50" charset="-128"/>
                <a:ea typeface="メイリオ" panose="020B0604030504040204" pitchFamily="50" charset="-128"/>
              </a:rPr>
              <a:t>月</a:t>
            </a:r>
            <a:r>
              <a:rPr kumimoji="1" lang="en-US" altLang="ja-JP" sz="1500" b="1" dirty="0">
                <a:solidFill>
                  <a:srgbClr val="FF0000"/>
                </a:solidFill>
                <a:highlight>
                  <a:srgbClr val="FFFF00"/>
                </a:highlight>
                <a:latin typeface="メイリオ" panose="020B0604030504040204" pitchFamily="50" charset="-128"/>
                <a:ea typeface="メイリオ" panose="020B0604030504040204" pitchFamily="50" charset="-128"/>
              </a:rPr>
              <a:t>)</a:t>
            </a:r>
            <a:r>
              <a:rPr kumimoji="1" lang="ja-JP" altLang="en-US" sz="1600" b="1" dirty="0">
                <a:solidFill>
                  <a:srgbClr val="FF0000"/>
                </a:solidFill>
                <a:highlight>
                  <a:srgbClr val="FFFF00"/>
                </a:highlight>
                <a:latin typeface="メイリオ" panose="020B0604030504040204" pitchFamily="50" charset="-128"/>
                <a:ea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rPr>
              <a:t>児童扶養手当を支給している口座に振り込み予定です。</a:t>
            </a:r>
          </a:p>
        </p:txBody>
      </p:sp>
      <p:sp>
        <p:nvSpPr>
          <p:cNvPr id="31" name="テキスト ボックス 30">
            <a:extLst>
              <a:ext uri="{FF2B5EF4-FFF2-40B4-BE49-F238E27FC236}">
                <a16:creationId xmlns:a16="http://schemas.microsoft.com/office/drawing/2014/main" id="{E1D9A4D4-2609-4D31-9896-9F0B57745A16}"/>
              </a:ext>
            </a:extLst>
          </p:cNvPr>
          <p:cNvSpPr txBox="1"/>
          <p:nvPr/>
        </p:nvSpPr>
        <p:spPr>
          <a:xfrm>
            <a:off x="-9692" y="7272261"/>
            <a:ext cx="6874525" cy="658911"/>
          </a:xfrm>
          <a:prstGeom prst="rect">
            <a:avLst/>
          </a:prstGeom>
          <a:solidFill>
            <a:srgbClr val="FFF2CC"/>
          </a:solidFill>
          <a:ln>
            <a:noFill/>
          </a:ln>
          <a:effectLst>
            <a:softEdge rad="12700"/>
          </a:effectLst>
        </p:spPr>
        <p:txBody>
          <a:bodyPr wrap="square" rtlCol="0" anchor="ctr" anchorCtr="1">
            <a:noAutofit/>
          </a:bodyPr>
          <a:lstStyle/>
          <a:p>
            <a:r>
              <a:rPr kumimoji="1" lang="ja-JP" altLang="en-US" sz="2000" b="1" dirty="0">
                <a:solidFill>
                  <a:srgbClr val="FF0000"/>
                </a:solidFill>
                <a:latin typeface="メイリオ" panose="020B0604030504040204" pitchFamily="50" charset="-128"/>
                <a:ea typeface="メイリオ" panose="020B0604030504040204" pitchFamily="50" charset="-128"/>
              </a:rPr>
              <a:t>☆該当すると思われる方は、</a:t>
            </a:r>
            <a:endParaRPr kumimoji="1" lang="en-US" altLang="ja-JP" sz="2000" b="1" dirty="0">
              <a:solidFill>
                <a:srgbClr val="FF0000"/>
              </a:solidFill>
              <a:latin typeface="メイリオ" panose="020B0604030504040204" pitchFamily="50" charset="-128"/>
              <a:ea typeface="メイリオ" panose="020B0604030504040204" pitchFamily="50" charset="-128"/>
            </a:endParaRPr>
          </a:p>
          <a:p>
            <a:r>
              <a:rPr kumimoji="1" lang="ja-JP" altLang="en-US" sz="2000" b="1" dirty="0">
                <a:solidFill>
                  <a:srgbClr val="FF0000"/>
                </a:solidFill>
                <a:latin typeface="メイリオ" panose="020B0604030504040204" pitchFamily="50" charset="-128"/>
                <a:ea typeface="メイリオ" panose="020B0604030504040204" pitchFamily="50" charset="-128"/>
              </a:rPr>
              <a:t>　まずは飯山市役所にお電話ください</a:t>
            </a:r>
          </a:p>
        </p:txBody>
      </p:sp>
      <p:pic>
        <p:nvPicPr>
          <p:cNvPr id="33" name="図 32">
            <a:extLst>
              <a:ext uri="{FF2B5EF4-FFF2-40B4-BE49-F238E27FC236}">
                <a16:creationId xmlns:a16="http://schemas.microsoft.com/office/drawing/2014/main" id="{1FBA9660-9B77-408B-8A77-3199228CB3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8599" y="6183890"/>
            <a:ext cx="841832" cy="1025589"/>
          </a:xfrm>
          <a:prstGeom prst="rect">
            <a:avLst/>
          </a:prstGeom>
        </p:spPr>
      </p:pic>
    </p:spTree>
    <p:extLst>
      <p:ext uri="{BB962C8B-B14F-4D97-AF65-F5344CB8AC3E}">
        <p14:creationId xmlns:p14="http://schemas.microsoft.com/office/powerpoint/2010/main" val="2907768814"/>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9" ma:contentTypeDescription="新しいドキュメントを作成します。" ma:contentTypeScope="" ma:versionID="dc708cca2a448875e1fbb0f0eae51d17">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d8f1bd4788accfc9e2ec93e85ae1ba2d"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767860-D83E-448D-81DD-2B08769BE613}">
  <ds:schemaRefs>
    <ds:schemaRef ds:uri="http://schemas.microsoft.com/sharepoint/v3/contenttype/forms"/>
  </ds:schemaRefs>
</ds:datastoreItem>
</file>

<file path=customXml/itemProps2.xml><?xml version="1.0" encoding="utf-8"?>
<ds:datastoreItem xmlns:ds="http://schemas.openxmlformats.org/officeDocument/2006/customXml" ds:itemID="{4E414D69-AE58-486C-9AA8-85940B06B69F}">
  <ds:schemaRefs>
    <ds:schemaRef ds:uri="http://schemas.microsoft.com/office/2006/metadata/properties"/>
    <ds:schemaRef ds:uri="683158a2-9d06-4ce6-bd6b-0794883ee101"/>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678a2489-fa4b-4df7-931e-168db4fd1dd7"/>
    <ds:schemaRef ds:uri="http://www.w3.org/XML/1998/namespace"/>
  </ds:schemaRefs>
</ds:datastoreItem>
</file>

<file path=customXml/itemProps3.xml><?xml version="1.0" encoding="utf-8"?>
<ds:datastoreItem xmlns:ds="http://schemas.openxmlformats.org/officeDocument/2006/customXml" ds:itemID="{346855DB-0C0A-4E52-BD0A-304F25DED5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3158a2-9d06-4ce6-bd6b-0794883ee101"/>
    <ds:schemaRef ds:uri="678a2489-fa4b-4df7-931e-168db4fd1d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6677</TotalTime>
  <Words>628</Words>
  <Application>Microsoft Office PowerPoint</Application>
  <PresentationFormat>A4 210 x 297 mm</PresentationFormat>
  <Paragraphs>40</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メイリオ</vt:lpstr>
      <vt:lpstr>游ゴシック</vt:lpstr>
      <vt:lpstr>Arial</vt:lpstr>
      <vt:lpstr>Calibri</vt:lpstr>
      <vt:lpstr>Calibri Light</vt:lpstr>
      <vt:lpstr>Office Theme</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矢澤　雅弘(子ども･子育て本部)</dc:creator>
  <cp:lastModifiedBy>0751@city.iiyama.nagano.jp</cp:lastModifiedBy>
  <cp:revision>452</cp:revision>
  <cp:lastPrinted>2025-02-13T05:35:22Z</cp:lastPrinted>
  <dcterms:created xsi:type="dcterms:W3CDTF">2020-04-07T04:57:46Z</dcterms:created>
  <dcterms:modified xsi:type="dcterms:W3CDTF">2025-02-13T07:40:41Z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